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6173" r:id="rId2"/>
    <p:sldId id="2145706968" r:id="rId3"/>
    <p:sldId id="266" r:id="rId4"/>
    <p:sldId id="2145706970" r:id="rId5"/>
    <p:sldId id="257" r:id="rId6"/>
    <p:sldId id="703921702" r:id="rId7"/>
    <p:sldId id="2145706974" r:id="rId8"/>
    <p:sldId id="2145706973" r:id="rId9"/>
    <p:sldId id="2145706972" r:id="rId10"/>
    <p:sldId id="70392172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ADD"/>
    <a:srgbClr val="0070C0"/>
    <a:srgbClr val="23D144"/>
    <a:srgbClr val="1F94D2"/>
    <a:srgbClr val="009CDB"/>
    <a:srgbClr val="1F9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164" autoAdjust="0"/>
  </p:normalViewPr>
  <p:slideViewPr>
    <p:cSldViewPr snapToGrid="0">
      <p:cViewPr varScale="1">
        <p:scale>
          <a:sx n="74" d="100"/>
          <a:sy n="74" d="100"/>
        </p:scale>
        <p:origin x="7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20D2-B4A6-498C-84A5-BF430D1E2D3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8062F-FDF5-4762-85E8-2494063B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1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B935D-42FF-4F4B-832F-00B56D48C5E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7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B935D-42FF-4F4B-832F-00B56D48C5E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3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ECA5-C171-43B1-BFFF-8054B9A88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4701B-A6A0-4090-99D9-79E247526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4677B-DE2C-41CF-9525-75498E61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338E-7C68-431C-8499-E927E5836FE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F645D-5B46-4302-9131-CB1BBF56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F3A12-9549-4B21-AE9D-16AEB45C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5654-3511-4E67-8CD1-2EBE8D608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2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FAE23-52E5-45F4-8AAB-EE075120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1D736-F37F-4409-B270-9B0391CA3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A13E6-9507-4781-921C-103B38603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338E-7C68-431C-8499-E927E5836FE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E9DCD-0770-480D-B54C-8D1632A3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0E50A-45B3-4865-A624-05D280DE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5654-3511-4E67-8CD1-2EBE8D608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1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DF01E-2CCC-4912-9272-866D0883C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8F9620-7806-43EF-B755-E72984EAB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576A2-9033-4CC6-B893-F542DC675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338E-7C68-431C-8499-E927E5836FE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1621B-52A1-43D5-A089-8C1D0B43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238D6-206B-43FE-8593-2F071105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5654-3511-4E67-8CD1-2EBE8D608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16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1"/>
          <p:cNvSpPr txBox="1"/>
          <p:nvPr/>
        </p:nvSpPr>
        <p:spPr>
          <a:xfrm>
            <a:off x="1274584" y="6547367"/>
            <a:ext cx="9644417" cy="200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863" tIns="36863" rIns="36863" bIns="36863">
            <a:spAutoFit/>
          </a:bodyPr>
          <a:lstStyle>
            <a:lvl1pPr algn="ctr" defTabSz="553084">
              <a:defRPr sz="800">
                <a:solidFill>
                  <a:srgbClr val="22556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 #MideaGroup #HumanizingTechnology    #Toshiba #DetailsMatter    #Midea #MakeYourselfAtHome    #Comfee’ #IsHowIFeel</a:t>
            </a:r>
          </a:p>
        </p:txBody>
      </p:sp>
      <p:sp>
        <p:nvSpPr>
          <p:cNvPr id="49" name="Straight Connector 3"/>
          <p:cNvSpPr/>
          <p:nvPr/>
        </p:nvSpPr>
        <p:spPr>
          <a:xfrm>
            <a:off x="420424" y="6460066"/>
            <a:ext cx="11304000" cy="1"/>
          </a:xfrm>
          <a:prstGeom prst="line">
            <a:avLst/>
          </a:prstGeom>
          <a:ln w="3175">
            <a:solidFill>
              <a:srgbClr val="D0CECE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" name="Rectangle 1"/>
          <p:cNvSpPr/>
          <p:nvPr/>
        </p:nvSpPr>
        <p:spPr>
          <a:xfrm>
            <a:off x="12324144" y="536785"/>
            <a:ext cx="1080001" cy="468002"/>
          </a:xfrm>
          <a:prstGeom prst="rect">
            <a:avLst/>
          </a:prstGeom>
          <a:solidFill>
            <a:srgbClr val="22556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Rectangle 9"/>
          <p:cNvSpPr/>
          <p:nvPr/>
        </p:nvSpPr>
        <p:spPr>
          <a:xfrm>
            <a:off x="12324144" y="-2"/>
            <a:ext cx="1080001" cy="468002"/>
          </a:xfrm>
          <a:prstGeom prst="rect">
            <a:avLst/>
          </a:prstGeom>
          <a:solidFill>
            <a:srgbClr val="34364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TextBox 8"/>
          <p:cNvSpPr txBox="1"/>
          <p:nvPr/>
        </p:nvSpPr>
        <p:spPr>
          <a:xfrm>
            <a:off x="12462883" y="631182"/>
            <a:ext cx="94580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#225560</a:t>
            </a:r>
          </a:p>
        </p:txBody>
      </p:sp>
      <p:sp>
        <p:nvSpPr>
          <p:cNvPr id="53" name="Rectangle 9"/>
          <p:cNvSpPr/>
          <p:nvPr/>
        </p:nvSpPr>
        <p:spPr>
          <a:xfrm>
            <a:off x="12324144" y="1610358"/>
            <a:ext cx="1080001" cy="468001"/>
          </a:xfrm>
          <a:prstGeom prst="rect">
            <a:avLst/>
          </a:prstGeom>
          <a:solidFill>
            <a:srgbClr val="839B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Rectangle 10"/>
          <p:cNvSpPr/>
          <p:nvPr/>
        </p:nvSpPr>
        <p:spPr>
          <a:xfrm>
            <a:off x="12324144" y="1073573"/>
            <a:ext cx="1080001" cy="468001"/>
          </a:xfrm>
          <a:prstGeom prst="rect">
            <a:avLst/>
          </a:prstGeom>
          <a:solidFill>
            <a:srgbClr val="00F9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TextBox 11"/>
          <p:cNvSpPr txBox="1"/>
          <p:nvPr/>
        </p:nvSpPr>
        <p:spPr>
          <a:xfrm>
            <a:off x="12466994" y="1177902"/>
            <a:ext cx="8077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#00f9ff</a:t>
            </a:r>
          </a:p>
        </p:txBody>
      </p:sp>
      <p:sp>
        <p:nvSpPr>
          <p:cNvPr id="56" name="TextBox 12"/>
          <p:cNvSpPr txBox="1"/>
          <p:nvPr/>
        </p:nvSpPr>
        <p:spPr>
          <a:xfrm>
            <a:off x="12462883" y="1689755"/>
            <a:ext cx="83661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#839bff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12445772" y="91111"/>
            <a:ext cx="946992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#34364e</a:t>
            </a:r>
          </a:p>
        </p:txBody>
      </p:sp>
      <p:pic>
        <p:nvPicPr>
          <p:cNvPr id="58" name="Graphic 14" descr="Graphic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8498" y="332848"/>
            <a:ext cx="2057603" cy="562368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xfrm>
            <a:off x="374123" y="1484312"/>
            <a:ext cx="11446403" cy="4752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SzTx/>
              <a:buFontTx/>
              <a:buNone/>
              <a:defRPr sz="1800">
                <a:solidFill>
                  <a:srgbClr val="34364E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28650" indent="-171450">
              <a:lnSpc>
                <a:spcPct val="100000"/>
              </a:lnSpc>
              <a:buFontTx/>
              <a:defRPr sz="1800">
                <a:solidFill>
                  <a:srgbClr val="34364E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120139" indent="-205739">
              <a:lnSpc>
                <a:spcPct val="100000"/>
              </a:lnSpc>
              <a:buFontTx/>
              <a:defRPr sz="1800">
                <a:solidFill>
                  <a:srgbClr val="34364E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600200" indent="-228600">
              <a:lnSpc>
                <a:spcPct val="100000"/>
              </a:lnSpc>
              <a:buFontTx/>
              <a:defRPr sz="1800">
                <a:solidFill>
                  <a:srgbClr val="34364E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2057400" indent="-228600">
              <a:lnSpc>
                <a:spcPct val="100000"/>
              </a:lnSpc>
              <a:buFontTx/>
              <a:defRPr sz="1800">
                <a:solidFill>
                  <a:srgbClr val="34364E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74124" y="340556"/>
            <a:ext cx="8380408" cy="4553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603504">
              <a:spcBef>
                <a:spcPts val="600"/>
              </a:spcBef>
              <a:buSzTx/>
              <a:buFontTx/>
              <a:buNone/>
              <a:defRPr sz="2376" b="1">
                <a:solidFill>
                  <a:srgbClr val="22556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PAGE TITLE GOES HERE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374124" y="800100"/>
            <a:ext cx="8380408" cy="4553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685800">
              <a:spcBef>
                <a:spcPts val="700"/>
              </a:spcBef>
              <a:buSzTx/>
              <a:buFontTx/>
              <a:buNone/>
              <a:defRPr sz="2400">
                <a:solidFill>
                  <a:srgbClr val="34364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SUBTITLE GOES HERE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0548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9FAB8-E0E5-4F31-88C8-61192FFC5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B5A6A-E3FD-4EF3-A432-D81A9E755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437E3-AE10-4A19-B200-8E261110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338E-7C68-431C-8499-E927E5836FE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BA4B-1900-42BA-929A-5BE9D1CAC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14C13-2DDC-4B18-BEB7-5472BD4A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5654-3511-4E67-8CD1-2EBE8D608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8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A8EB-82E8-4431-94EC-FBF5D855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26477-8D55-4A89-B463-226C6C1D5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18C4E-BEAF-480F-B099-E94D6C525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338E-7C68-431C-8499-E927E5836FE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37008-70E5-4760-BF95-4AADA357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57A4A-6027-42B8-8CD1-07D7DC64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5654-3511-4E67-8CD1-2EBE8D608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500CF-0374-424C-B915-3EBA5F3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37BFE-125D-441A-832A-743D4D683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A93D2-5695-49F2-A74A-163009031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FC7BF-6A15-4992-9C18-9590D0E97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338E-7C68-431C-8499-E927E5836FE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90DFC-24B4-4346-A15A-06537B9F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9846C-5848-44DF-A6B5-CC1AF7BC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5654-3511-4E67-8CD1-2EBE8D608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06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6717-782D-4959-8D75-CBCE2803A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9251B-7C5E-4D26-9C20-9F9AF5125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65AD1-C552-4AC1-A64E-523F5FD90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09CE6-9F5E-4E45-9EF0-F76535D618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622F03-6753-45B4-8FDD-2EE65E2423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A546DF-81A0-48F5-A3E5-96258360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338E-7C68-431C-8499-E927E5836FE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C51396-3058-4290-98CD-9A4710720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C86CA-C654-462D-AE13-230A2E25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5654-3511-4E67-8CD1-2EBE8D608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9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6DBF3-9091-49B6-A810-EFD25E17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617D34-B66D-46F6-A6E9-47C67BE38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338E-7C68-431C-8499-E927E5836FE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59653-45D7-4141-B63B-104F29CDF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17221-8FFB-412A-8DF3-12445692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5654-3511-4E67-8CD1-2EBE8D608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4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CD3B1-06E7-4A68-BF8E-0C35EE709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338E-7C68-431C-8499-E927E5836FE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87BF7F-2694-444E-8A1E-4CBA0F12E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618AC-201A-49DE-94EB-5C8318CA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5654-3511-4E67-8CD1-2EBE8D608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3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CE938-CB85-43BF-B897-EB00982B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F9AEF-2A2C-4959-A4C1-15AB4141B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B85AC-74AD-4A05-B21E-8D8C75EDD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788F0-544A-4C11-AC67-334BFD49F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338E-7C68-431C-8499-E927E5836FE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F36E4-4AEB-4C87-B00E-A2E0BB14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99874-24D5-4426-9B0A-7D3CE09F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5654-3511-4E67-8CD1-2EBE8D608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6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6CB9-7A0A-4D59-A0B8-84AA4C5A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DE734F-3684-4BEA-9C57-A46681566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84AF6-D81A-4D82-9FBA-62BFF25F7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E8CD-FEC3-4B0F-9560-972D30F17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338E-7C68-431C-8499-E927E5836FE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131B-E83A-4C76-8A11-76F2C81F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4D2F3-8A84-49C2-ACB2-8D4BEECD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5654-3511-4E67-8CD1-2EBE8D608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3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48FD9-A201-4184-B33E-A757B5C8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176E9-7B0A-4575-BCAB-ED709FD7E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1E33A-0C94-4AF7-8004-2E366E6FE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4338E-7C68-431C-8499-E927E5836FE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49402-CD18-4E07-84A5-79DBEEB28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2D606-6530-46DF-9760-703F1E56B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55654-3511-4E67-8CD1-2EBE8D608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2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Text Placeholder 2">
            <a:extLst>
              <a:ext uri="{FF2B5EF4-FFF2-40B4-BE49-F238E27FC236}">
                <a16:creationId xmlns:a16="http://schemas.microsoft.com/office/drawing/2014/main" id="{1280ADD8-A19D-85DB-07D9-1D66E8A0955D}"/>
              </a:ext>
            </a:extLst>
          </p:cNvPr>
          <p:cNvSpPr txBox="1">
            <a:spLocks/>
          </p:cNvSpPr>
          <p:nvPr/>
        </p:nvSpPr>
        <p:spPr>
          <a:xfrm>
            <a:off x="1736758" y="2898785"/>
            <a:ext cx="8411289" cy="10277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225560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  <a:latin typeface="Gotham Bold" panose="02000804040000090004"/>
              </a:rPr>
              <a:t>НОВЫЕ ГАЗОВЫЕ ВАРОЧНЫЕ ПОВЕРХНОСТИ </a:t>
            </a:r>
            <a:r>
              <a:rPr lang="en-US" dirty="0">
                <a:solidFill>
                  <a:schemeClr val="tx1"/>
                </a:solidFill>
                <a:latin typeface="Gotham Bold" panose="02000804040000090004"/>
              </a:rPr>
              <a:t>MIDEA</a:t>
            </a:r>
          </a:p>
        </p:txBody>
      </p:sp>
    </p:spTree>
    <p:extLst>
      <p:ext uri="{BB962C8B-B14F-4D97-AF65-F5344CB8AC3E}">
        <p14:creationId xmlns:p14="http://schemas.microsoft.com/office/powerpoint/2010/main" val="134334152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Text Placeholder 2">
            <a:extLst>
              <a:ext uri="{FF2B5EF4-FFF2-40B4-BE49-F238E27FC236}">
                <a16:creationId xmlns:a16="http://schemas.microsoft.com/office/drawing/2014/main" id="{1280ADD8-A19D-85DB-07D9-1D66E8A0955D}"/>
              </a:ext>
            </a:extLst>
          </p:cNvPr>
          <p:cNvSpPr txBox="1">
            <a:spLocks/>
          </p:cNvSpPr>
          <p:nvPr/>
        </p:nvSpPr>
        <p:spPr>
          <a:xfrm>
            <a:off x="1736759" y="3276244"/>
            <a:ext cx="8380409" cy="4553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225560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СПАСИБО ЗА ВНИМАНИЕ!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237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0GH096_智能定时灶_PPT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905" cy="68586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1370" y="607695"/>
            <a:ext cx="8107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solidFill>
                  <a:srgbClr val="0092D8"/>
                </a:solidFill>
                <a:latin typeface="Gotham Bold" panose="02000604040000020004" charset="0"/>
                <a:cs typeface="Gotham Bold" panose="02000604040000020004" charset="0"/>
              </a:rPr>
              <a:t>Заботимся о вашей безопасности с датчиком </a:t>
            </a:r>
            <a:r>
              <a:rPr lang="ru-RU" altLang="zh-CN" sz="2400" b="1" dirty="0" err="1">
                <a:solidFill>
                  <a:srgbClr val="0092D8"/>
                </a:solidFill>
                <a:latin typeface="Gotham Bold" panose="02000604040000020004" charset="0"/>
                <a:cs typeface="Gotham Bold" panose="02000604040000020004" charset="0"/>
              </a:rPr>
              <a:t>газконроля</a:t>
            </a:r>
            <a:endParaRPr lang="zh-CN" altLang="en-US" sz="2400" b="1" dirty="0">
              <a:solidFill>
                <a:srgbClr val="0092D8"/>
              </a:solidFill>
              <a:latin typeface="Gotham Bold" panose="02000604040000020004" charset="0"/>
              <a:cs typeface="Gotham Bold" panose="020006040400000200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15630" y="3780155"/>
            <a:ext cx="3179445" cy="20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zh-CN" sz="800" dirty="0">
                <a:solidFill>
                  <a:srgbClr val="3E3A39"/>
                </a:solidFill>
                <a:latin typeface="Gotham Book" panose="02000604040000020004" charset="0"/>
                <a:cs typeface="Gotham Book" panose="02000604040000020004" charset="0"/>
              </a:rPr>
              <a:t>Распознает резкое понижение температуры</a:t>
            </a:r>
            <a:endParaRPr lang="zh-CN" altLang="en-US" sz="800" dirty="0">
              <a:solidFill>
                <a:srgbClr val="3E3A39"/>
              </a:solidFill>
              <a:latin typeface="Gotham Book" panose="02000604040000020004" charset="0"/>
              <a:cs typeface="Gotham Book" panose="020006040400000200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08645" y="5757545"/>
            <a:ext cx="3179445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zh-CN" sz="800" dirty="0">
                <a:solidFill>
                  <a:srgbClr val="3E3A39"/>
                </a:solidFill>
                <a:latin typeface="Gotham Book" panose="02000604040000020004" charset="0"/>
                <a:cs typeface="Gotham Book" panose="02000604040000020004" charset="0"/>
              </a:rPr>
              <a:t>Ваша безопасность гарантирована в случае если пламя погасло </a:t>
            </a:r>
            <a:endParaRPr lang="zh-CN" altLang="en-US" sz="800" dirty="0">
              <a:solidFill>
                <a:srgbClr val="3E3A39"/>
              </a:solidFill>
              <a:latin typeface="Gotham Book" panose="02000604040000020004" charset="0"/>
              <a:cs typeface="Gotham Book" panose="020006040400000200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正片">
            <a:hlinkClick r:id="" action="ppaction://media"/>
            <a:extLst>
              <a:ext uri="{FF2B5EF4-FFF2-40B4-BE49-F238E27FC236}">
                <a16:creationId xmlns:a16="http://schemas.microsoft.com/office/drawing/2014/main" id="{4C3E02FA-1FC7-9FA7-1515-BE0489423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3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烟灶卖点 PPT-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pic>
        <p:nvPicPr>
          <p:cNvPr id="13" name="图片 1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525" y="284480"/>
            <a:ext cx="1958340" cy="2819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4035" y="671830"/>
            <a:ext cx="11099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ru-RU" altLang="zh-CN" sz="2400" b="1" dirty="0">
                <a:solidFill>
                  <a:srgbClr val="048CD1"/>
                </a:solidFill>
                <a:uFillTx/>
                <a:latin typeface="Gotham Bold" panose="02000804040000090004" charset="0"/>
                <a:cs typeface="Gotham Bold" panose="02000804040000090004" charset="0"/>
              </a:rPr>
              <a:t>Точная установка мощности пламени «</a:t>
            </a:r>
            <a:r>
              <a:rPr lang="en-US" altLang="zh-CN" sz="2400" b="1" dirty="0">
                <a:solidFill>
                  <a:srgbClr val="048CD1"/>
                </a:solidFill>
                <a:uFillTx/>
                <a:latin typeface="Gotham Bold" panose="02000804040000090004" charset="0"/>
                <a:cs typeface="Gotham Bold" panose="02000804040000090004" charset="0"/>
              </a:rPr>
              <a:t>Graded Flame</a:t>
            </a:r>
            <a:r>
              <a:rPr lang="ru-RU" altLang="zh-CN" sz="2400" b="1" dirty="0">
                <a:solidFill>
                  <a:srgbClr val="048CD1"/>
                </a:solidFill>
                <a:uFillTx/>
                <a:latin typeface="Gotham Bold" panose="02000804040000090004" charset="0"/>
                <a:cs typeface="Gotham Bold" panose="02000804040000090004" charset="0"/>
              </a:rPr>
              <a:t>»</a:t>
            </a:r>
            <a:endParaRPr lang="en-US" altLang="zh-CN" sz="2400" b="1" dirty="0">
              <a:solidFill>
                <a:srgbClr val="048CD1"/>
              </a:solidFill>
              <a:uFillTx/>
              <a:latin typeface="Gotham Bold" panose="02000804040000090004" charset="0"/>
              <a:cs typeface="Gotham Bold" panose="02000804040000090004" charset="0"/>
            </a:endParaRPr>
          </a:p>
        </p:txBody>
      </p:sp>
      <p:sp>
        <p:nvSpPr>
          <p:cNvPr id="12" name="文本框 2"/>
          <p:cNvSpPr txBox="1">
            <a:spLocks noChangeArrowheads="1"/>
          </p:cNvSpPr>
          <p:nvPr/>
        </p:nvSpPr>
        <p:spPr bwMode="auto">
          <a:xfrm>
            <a:off x="556895" y="2084070"/>
            <a:ext cx="3173730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ru-RU" altLang="zh-CN" sz="1300" dirty="0">
                <a:solidFill>
                  <a:srgbClr val="249AD8"/>
                </a:solidFill>
                <a:latin typeface="Gotham Medium" panose="02000804040000090004" charset="0"/>
                <a:cs typeface="Gotham Medium" panose="02000804040000090004" charset="0"/>
              </a:rPr>
              <a:t>Клапан дозированного впрыска</a:t>
            </a:r>
            <a:endParaRPr kumimoji="0" lang="en-US" altLang="zh-CN" sz="1300" dirty="0">
              <a:solidFill>
                <a:srgbClr val="249AD8"/>
              </a:solidFill>
              <a:latin typeface="Gotham Medium" panose="02000804040000090004" charset="0"/>
              <a:cs typeface="Gotham Medium" panose="02000804040000090004" charset="0"/>
            </a:endParaRPr>
          </a:p>
        </p:txBody>
      </p:sp>
      <p:sp>
        <p:nvSpPr>
          <p:cNvPr id="7" name="文本框 2"/>
          <p:cNvSpPr txBox="1">
            <a:spLocks noChangeArrowheads="1"/>
          </p:cNvSpPr>
          <p:nvPr/>
        </p:nvSpPr>
        <p:spPr bwMode="auto">
          <a:xfrm>
            <a:off x="556895" y="4110990"/>
            <a:ext cx="1619250" cy="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ru-RU" altLang="zh-CN" sz="1300" dirty="0">
                <a:solidFill>
                  <a:srgbClr val="249AD8"/>
                </a:solidFill>
                <a:latin typeface="Gotham Medium" panose="02000804040000090004" charset="0"/>
                <a:cs typeface="Gotham Medium" panose="02000804040000090004" charset="0"/>
              </a:rPr>
              <a:t>Высокая точность</a:t>
            </a:r>
            <a:endParaRPr kumimoji="0" lang="en-US" altLang="zh-CN" sz="1300" dirty="0">
              <a:solidFill>
                <a:srgbClr val="249AD8"/>
              </a:solidFill>
              <a:latin typeface="Gotham Medium" panose="02000804040000090004" charset="0"/>
              <a:cs typeface="Gotham Medium" panose="02000804040000090004" charset="0"/>
            </a:endParaRPr>
          </a:p>
        </p:txBody>
      </p:sp>
      <p:sp>
        <p:nvSpPr>
          <p:cNvPr id="8" name="文本框 2"/>
          <p:cNvSpPr txBox="1">
            <a:spLocks noChangeArrowheads="1"/>
          </p:cNvSpPr>
          <p:nvPr/>
        </p:nvSpPr>
        <p:spPr bwMode="auto">
          <a:xfrm>
            <a:off x="556895" y="4339590"/>
            <a:ext cx="14979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ru-RU" altLang="zh-CN" sz="1000" dirty="0">
                <a:solidFill>
                  <a:srgbClr val="919294"/>
                </a:solidFill>
                <a:latin typeface="Gotham Book" panose="02000804040000090004" charset="0"/>
              </a:rPr>
              <a:t>Мультиканальный впрыск </a:t>
            </a:r>
            <a:r>
              <a:rPr kumimoji="0" lang="en-US" altLang="zh-CN" sz="1000" dirty="0">
                <a:solidFill>
                  <a:srgbClr val="919294"/>
                </a:solidFill>
                <a:latin typeface="Gotham Book" panose="02000804040000090004" charset="0"/>
              </a:rPr>
              <a:t>.</a:t>
            </a:r>
          </a:p>
        </p:txBody>
      </p:sp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1567815" y="6058535"/>
            <a:ext cx="23336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ru-RU" altLang="zh-CN" sz="1300" dirty="0">
                <a:solidFill>
                  <a:srgbClr val="249AD8"/>
                </a:solidFill>
                <a:latin typeface="Gotham Medium" panose="02000804040000090004" charset="0"/>
                <a:cs typeface="Gotham Medium" panose="02000804040000090004" charset="0"/>
              </a:rPr>
              <a:t>Устройство точного позиционирования</a:t>
            </a:r>
            <a:endParaRPr kumimoji="0" lang="en-US" altLang="zh-CN" sz="1300" dirty="0">
              <a:solidFill>
                <a:srgbClr val="249AD8"/>
              </a:solidFill>
              <a:latin typeface="Gotham Medium" panose="02000804040000090004" charset="0"/>
              <a:cs typeface="Gotham Medium" panose="02000804040000090004" charset="0"/>
            </a:endParaRPr>
          </a:p>
        </p:txBody>
      </p:sp>
      <p:sp>
        <p:nvSpPr>
          <p:cNvPr id="10" name="文本框 2"/>
          <p:cNvSpPr txBox="1">
            <a:spLocks noChangeArrowheads="1"/>
          </p:cNvSpPr>
          <p:nvPr/>
        </p:nvSpPr>
        <p:spPr bwMode="auto">
          <a:xfrm>
            <a:off x="8349615" y="6058535"/>
            <a:ext cx="286004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ru-RU" altLang="zh-CN" sz="1300" dirty="0">
                <a:solidFill>
                  <a:srgbClr val="249AD8"/>
                </a:solidFill>
                <a:latin typeface="Gotham Medium" panose="02000804040000090004" charset="0"/>
                <a:cs typeface="Gotham Medium" panose="02000804040000090004" charset="0"/>
              </a:rPr>
              <a:t>Выбор мощности пламени по щелчку</a:t>
            </a:r>
            <a:endParaRPr kumimoji="0" lang="en-US" altLang="zh-CN" sz="1300" dirty="0">
              <a:solidFill>
                <a:srgbClr val="249AD8"/>
              </a:solidFill>
              <a:latin typeface="Gotham Medium" panose="02000804040000090004" charset="0"/>
              <a:cs typeface="Gotham Medium" panose="02000804040000090004" charset="0"/>
            </a:endParaRPr>
          </a:p>
        </p:txBody>
      </p:sp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8938894" y="3283585"/>
            <a:ext cx="325310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ru-RU" altLang="zh-CN" sz="1300" dirty="0">
                <a:solidFill>
                  <a:srgbClr val="249AD8"/>
                </a:solidFill>
                <a:latin typeface="Gotham Medium" panose="02000804040000090004" charset="0"/>
                <a:cs typeface="Gotham Medium" panose="02000804040000090004" charset="0"/>
              </a:rPr>
              <a:t>Равномерно распределенный поток газа</a:t>
            </a:r>
            <a:endParaRPr kumimoji="0" lang="en-US" altLang="zh-CN" sz="1300" dirty="0">
              <a:solidFill>
                <a:srgbClr val="249AD8"/>
              </a:solidFill>
              <a:latin typeface="Gotham Medium" panose="02000804040000090004" charset="0"/>
              <a:cs typeface="Gotham Medium" panose="020008040400000900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未标题-1的副本-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" y="0"/>
            <a:ext cx="12185015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36025" y="1996418"/>
            <a:ext cx="651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spcAft>
                <a:spcPts val="0"/>
              </a:spcAft>
            </a:pPr>
            <a:r>
              <a:rPr lang="ru-RU" altLang="zh-CN" sz="2400" b="1" dirty="0">
                <a:solidFill>
                  <a:srgbClr val="048CD1"/>
                </a:solidFill>
                <a:latin typeface="Gotham Bold" panose="02000804040000090004" charset="0"/>
                <a:cs typeface="Gotham Bold" panose="02000804040000090004" charset="0"/>
              </a:rPr>
              <a:t>9 УРОВНЕЙ МОЩНОСТИ И УСТАНОВКА НЕОБХОДИМОЙ СТЕПЕНИ НАГРЕВА</a:t>
            </a:r>
            <a:endParaRPr lang="en-US" altLang="zh-CN" sz="2400" b="1" dirty="0">
              <a:solidFill>
                <a:srgbClr val="048CD1"/>
              </a:solidFill>
              <a:uFillTx/>
              <a:latin typeface="Gotham Bold" panose="02000804040000090004" charset="0"/>
              <a:cs typeface="Gotham Bold" panose="020008040400000900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68975" y="3410585"/>
            <a:ext cx="618172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ru-RU" altLang="zh-CN" sz="1400" spc="-100" dirty="0">
                <a:solidFill>
                  <a:schemeClr val="bg1"/>
                </a:solidFill>
                <a:latin typeface="Gotham Book" panose="02000804040000090004" charset="0"/>
                <a:cs typeface="Gotham Book" panose="02000804040000090004" charset="0"/>
              </a:rPr>
              <a:t>Г</a:t>
            </a:r>
            <a:r>
              <a:rPr lang="ru-RU" altLang="zh-CN" sz="1400" spc="-100" dirty="0">
                <a:solidFill>
                  <a:schemeClr val="bg1"/>
                </a:solidFill>
                <a:uFillTx/>
                <a:latin typeface="Gotham Book" panose="02000804040000090004" charset="0"/>
                <a:cs typeface="Gotham Book" panose="02000804040000090004" charset="0"/>
              </a:rPr>
              <a:t>азовая варочная поверхность с функцией  «</a:t>
            </a:r>
            <a:r>
              <a:rPr lang="ru-RU" altLang="zh-CN" sz="1400" spc="-100" dirty="0" err="1">
                <a:solidFill>
                  <a:schemeClr val="bg1"/>
                </a:solidFill>
                <a:uFillTx/>
                <a:latin typeface="Gotham Book" panose="02000804040000090004" charset="0"/>
                <a:cs typeface="Gotham Book" panose="02000804040000090004" charset="0"/>
              </a:rPr>
              <a:t>Graded</a:t>
            </a:r>
            <a:r>
              <a:rPr lang="ru-RU" altLang="zh-CN" sz="1400" spc="-100" dirty="0">
                <a:solidFill>
                  <a:schemeClr val="bg1"/>
                </a:solidFill>
                <a:uFillTx/>
                <a:latin typeface="Gotham Book" panose="02000804040000090004" charset="0"/>
                <a:cs typeface="Gotham Book" panose="02000804040000090004" charset="0"/>
              </a:rPr>
              <a:t> </a:t>
            </a:r>
            <a:r>
              <a:rPr lang="ru-RU" altLang="zh-CN" sz="1400" spc="-100" dirty="0" err="1">
                <a:solidFill>
                  <a:schemeClr val="bg1"/>
                </a:solidFill>
                <a:uFillTx/>
                <a:latin typeface="Gotham Book" panose="02000804040000090004" charset="0"/>
                <a:cs typeface="Gotham Book" panose="02000804040000090004" charset="0"/>
              </a:rPr>
              <a:t>Flame</a:t>
            </a:r>
            <a:r>
              <a:rPr lang="ru-RU" altLang="zh-CN" sz="1400" spc="-100" dirty="0">
                <a:solidFill>
                  <a:schemeClr val="bg1"/>
                </a:solidFill>
                <a:uFillTx/>
                <a:latin typeface="Gotham Book" panose="02000804040000090004" charset="0"/>
                <a:cs typeface="Gotham Book" panose="02000804040000090004" charset="0"/>
              </a:rPr>
              <a:t>»  позволяет регулировать мощность пламени от уровня 1 до 9 с такой же точностью как  на электрических конфорках</a:t>
            </a:r>
            <a:r>
              <a:rPr lang="en-US" altLang="zh-CN" sz="1400" spc="-100" dirty="0">
                <a:solidFill>
                  <a:schemeClr val="bg1"/>
                </a:solidFill>
                <a:uFillTx/>
                <a:latin typeface="Gotham Book" panose="02000804040000090004" charset="0"/>
                <a:cs typeface="Gotham Book" panose="02000804040000090004" charset="0"/>
              </a:rPr>
              <a:t>.</a:t>
            </a:r>
            <a:r>
              <a:rPr lang="ru-RU" altLang="zh-CN" sz="1400" spc="-100" dirty="0">
                <a:solidFill>
                  <a:schemeClr val="bg1"/>
                </a:solidFill>
                <a:uFillTx/>
                <a:latin typeface="Gotham Book" panose="02000804040000090004" charset="0"/>
                <a:cs typeface="Gotham Book" panose="02000804040000090004" charset="0"/>
              </a:rPr>
              <a:t> </a:t>
            </a:r>
            <a:r>
              <a:rPr lang="ru-RU" altLang="zh-CN" sz="1400" spc="-100" dirty="0">
                <a:solidFill>
                  <a:schemeClr val="bg1"/>
                </a:solidFill>
                <a:latin typeface="Gotham Book" panose="02000804040000090004" charset="0"/>
                <a:cs typeface="Gotham Book" panose="02000804040000090004" charset="0"/>
              </a:rPr>
              <a:t>Можно легко контролировать размер даже на низких уровнях по щелчку.</a:t>
            </a:r>
            <a:endParaRPr lang="zh-CN" altLang="en-US" sz="1400" spc="-100" dirty="0">
              <a:solidFill>
                <a:schemeClr val="bg1"/>
              </a:solidFill>
              <a:uFillTx/>
              <a:latin typeface="Gotham Book" panose="02000804040000090004" charset="0"/>
              <a:cs typeface="Gotham Book" panose="02000804040000090004" charset="0"/>
            </a:endParaRPr>
          </a:p>
        </p:txBody>
      </p:sp>
      <p:pic>
        <p:nvPicPr>
          <p:cNvPr id="13" name="图片 1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525" y="284480"/>
            <a:ext cx="1958340" cy="2819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DA7EC89-35C6-403B-A3E6-E44DAFF22C9E}"/>
              </a:ext>
            </a:extLst>
          </p:cNvPr>
          <p:cNvSpPr/>
          <p:nvPr/>
        </p:nvSpPr>
        <p:spPr>
          <a:xfrm>
            <a:off x="10304121" y="0"/>
            <a:ext cx="1503180" cy="118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30">
            <a:extLst>
              <a:ext uri="{FF2B5EF4-FFF2-40B4-BE49-F238E27FC236}">
                <a16:creationId xmlns:a16="http://schemas.microsoft.com/office/drawing/2014/main" id="{F87DE04F-DC07-2F01-B7FF-A9BB7DD681B9}"/>
              </a:ext>
            </a:extLst>
          </p:cNvPr>
          <p:cNvCxnSpPr>
            <a:cxnSpLocks/>
          </p:cNvCxnSpPr>
          <p:nvPr/>
        </p:nvCxnSpPr>
        <p:spPr>
          <a:xfrm>
            <a:off x="488874" y="880612"/>
            <a:ext cx="11001960" cy="0"/>
          </a:xfrm>
          <a:prstGeom prst="line">
            <a:avLst/>
          </a:prstGeom>
          <a:ln w="3175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2">
            <a:extLst>
              <a:ext uri="{FF2B5EF4-FFF2-40B4-BE49-F238E27FC236}">
                <a16:creationId xmlns:a16="http://schemas.microsoft.com/office/drawing/2014/main" id="{25432A1E-9C37-B77F-647B-7998E9EC5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1" r="10299"/>
          <a:stretch/>
        </p:blipFill>
        <p:spPr>
          <a:xfrm>
            <a:off x="10375428" y="369874"/>
            <a:ext cx="1231150" cy="787358"/>
          </a:xfrm>
          <a:prstGeom prst="rect">
            <a:avLst/>
          </a:prstGeom>
        </p:spPr>
      </p:pic>
      <p:sp>
        <p:nvSpPr>
          <p:cNvPr id="7" name="Rectangle 33">
            <a:extLst>
              <a:ext uri="{FF2B5EF4-FFF2-40B4-BE49-F238E27FC236}">
                <a16:creationId xmlns:a16="http://schemas.microsoft.com/office/drawing/2014/main" id="{DAA77F78-AD9F-0976-CCCA-EFC0AEB056E4}"/>
              </a:ext>
            </a:extLst>
          </p:cNvPr>
          <p:cNvSpPr/>
          <p:nvPr/>
        </p:nvSpPr>
        <p:spPr>
          <a:xfrm>
            <a:off x="10440136" y="0"/>
            <a:ext cx="1231150" cy="1182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4">
            <a:extLst>
              <a:ext uri="{FF2B5EF4-FFF2-40B4-BE49-F238E27FC236}">
                <a16:creationId xmlns:a16="http://schemas.microsoft.com/office/drawing/2014/main" id="{1CF7F3B7-A9BB-180A-A111-3CF8FC02A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2" r="9267"/>
          <a:stretch/>
        </p:blipFill>
        <p:spPr>
          <a:xfrm>
            <a:off x="10375428" y="485283"/>
            <a:ext cx="1231150" cy="812791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D760F5D-AF30-A40B-49A4-CCDFA7ACA8A8}"/>
              </a:ext>
            </a:extLst>
          </p:cNvPr>
          <p:cNvSpPr txBox="1">
            <a:spLocks noChangeAspect="1"/>
          </p:cNvSpPr>
          <p:nvPr/>
        </p:nvSpPr>
        <p:spPr>
          <a:xfrm>
            <a:off x="407619" y="429434"/>
            <a:ext cx="9174131" cy="668237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i="0" kern="1200" baseline="0">
                <a:solidFill>
                  <a:srgbClr val="009CDB"/>
                </a:solidFill>
                <a:latin typeface="Gotham-Bold" charset="0"/>
                <a:ea typeface="Gotham-Bold" charset="0"/>
                <a:cs typeface="Gotham-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sz="2400" dirty="0">
              <a:solidFill>
                <a:srgbClr val="0092D8"/>
              </a:solidFill>
              <a:latin typeface="Gotham Bold" panose="02000604040000020004" charset="0"/>
              <a:ea typeface="+mn-ea"/>
            </a:endParaRP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7CA8A34B-DDEF-C0C1-8B7D-085CC06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442" y="1297290"/>
            <a:ext cx="3559467" cy="535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14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MG697TTGW/GB</a:t>
            </a:r>
          </a:p>
          <a:p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Газовая варочная поверхность 60 см.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4 газовые конфорки </a:t>
            </a:r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Конфорка </a:t>
            </a:r>
            <a:r>
              <a:rPr lang="en-US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Wok</a:t>
            </a: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4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кВт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Таймер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9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уровней мощности:</a:t>
            </a:r>
          </a:p>
          <a:p>
            <a:pPr marL="179388" indent="-179388" eaLnBrk="1" hangingPunct="1">
              <a:lnSpc>
                <a:spcPct val="120000"/>
              </a:lnSpc>
            </a:pPr>
            <a:r>
              <a:rPr lang="en-US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     </a:t>
            </a: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Фронтальные поворотные регуляторы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с 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 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функцией  «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Graded Flame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»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</a:rPr>
              <a:t>Электроподжиг</a:t>
            </a:r>
            <a:endParaRPr lang="ru-RU" altLang="zh-CN" sz="1200" b="1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Газ-контроль каждой конфорки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Новый дизайн чугунных решеток с дополнительной защитой от высоких температур </a:t>
            </a:r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Фронтальные поворотные регуляторы</a:t>
            </a:r>
            <a:r>
              <a:rPr lang="en-US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</a:t>
            </a: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цвет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серый</a:t>
            </a:r>
          </a:p>
          <a:p>
            <a:pPr eaLnBrk="1" hangingPunct="1">
              <a:lnSpc>
                <a:spcPct val="120000"/>
              </a:lnSpc>
            </a:pPr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1200" dirty="0">
              <a:solidFill>
                <a:srgbClr val="0070C0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RRP/PRP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33 990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/31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990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руб.  - белый цвет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RRP/PRP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32 990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/3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0 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990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руб. – черный цвет</a:t>
            </a:r>
            <a:endParaRPr lang="en-US" altLang="zh-CN" sz="1200" b="1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DC8B38-22A9-063E-303A-77AAD56DB5CC}"/>
              </a:ext>
            </a:extLst>
          </p:cNvPr>
          <p:cNvSpPr txBox="1"/>
          <p:nvPr/>
        </p:nvSpPr>
        <p:spPr>
          <a:xfrm>
            <a:off x="488874" y="1322334"/>
            <a:ext cx="1799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1400" b="1" dirty="0">
                <a:ea typeface="Arial Unicode MS" panose="020B0604020202020204" pitchFamily="34" charset="-122"/>
              </a:rPr>
              <a:t>Новая модель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CC00F4-3A94-EA29-1648-3C906AFC8474}"/>
              </a:ext>
            </a:extLst>
          </p:cNvPr>
          <p:cNvSpPr txBox="1"/>
          <p:nvPr/>
        </p:nvSpPr>
        <p:spPr>
          <a:xfrm>
            <a:off x="407619" y="522346"/>
            <a:ext cx="34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b="1" dirty="0">
                <a:solidFill>
                  <a:srgbClr val="219ADD"/>
                </a:solidFill>
                <a:ea typeface="Arial Unicode MS" panose="020B0604020202020204" pitchFamily="34" charset="-122"/>
              </a:rPr>
              <a:t>MG697TTGW/GB</a:t>
            </a:r>
            <a:endParaRPr lang="ru-RU" b="1" dirty="0">
              <a:solidFill>
                <a:srgbClr val="219ADD"/>
              </a:solidFill>
              <a:ea typeface="Arial Unicode MS" panose="020B0604020202020204" pitchFamily="34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95F963-AD5C-7D1E-20AC-A0F9B4C35940}"/>
              </a:ext>
            </a:extLst>
          </p:cNvPr>
          <p:cNvSpPr txBox="1"/>
          <p:nvPr/>
        </p:nvSpPr>
        <p:spPr>
          <a:xfrm>
            <a:off x="751804" y="4875189"/>
            <a:ext cx="5567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Дизайн кнопок будет использоваться как на фотографии ниже. Материал пластик.</a:t>
            </a:r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E890596E-4437-0628-FDA3-474BCBF5D258}"/>
              </a:ext>
            </a:extLst>
          </p:cNvPr>
          <p:cNvSpPr/>
          <p:nvPr/>
        </p:nvSpPr>
        <p:spPr>
          <a:xfrm>
            <a:off x="3594338" y="4627614"/>
            <a:ext cx="2225460" cy="2094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C4885F-5CDA-D6FE-C97F-B8FDEBE82295}"/>
              </a:ext>
            </a:extLst>
          </p:cNvPr>
          <p:cNvSpPr txBox="1"/>
          <p:nvPr/>
        </p:nvSpPr>
        <p:spPr>
          <a:xfrm>
            <a:off x="450502" y="1782494"/>
            <a:ext cx="628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Драфт фотографии с новым дизайном решеток. Финальные фотографии будут через неделю.</a:t>
            </a:r>
          </a:p>
          <a:p>
            <a:r>
              <a:rPr lang="ru-RU" sz="1200" dirty="0"/>
              <a:t>Модель будет представлена в черном и белом цвете.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22E7DA5-27FB-557F-A5D5-D2EA09C4B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77" y="5102146"/>
            <a:ext cx="1590814" cy="1590814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id="{7017BCE8-9020-1BE6-236D-8A33AE479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16" y="1663096"/>
            <a:ext cx="5063706" cy="28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2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DA7EC89-35C6-403B-A3E6-E44DAFF22C9E}"/>
              </a:ext>
            </a:extLst>
          </p:cNvPr>
          <p:cNvSpPr/>
          <p:nvPr/>
        </p:nvSpPr>
        <p:spPr>
          <a:xfrm>
            <a:off x="10304121" y="0"/>
            <a:ext cx="1503180" cy="118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30">
            <a:extLst>
              <a:ext uri="{FF2B5EF4-FFF2-40B4-BE49-F238E27FC236}">
                <a16:creationId xmlns:a16="http://schemas.microsoft.com/office/drawing/2014/main" id="{F87DE04F-DC07-2F01-B7FF-A9BB7DD681B9}"/>
              </a:ext>
            </a:extLst>
          </p:cNvPr>
          <p:cNvCxnSpPr>
            <a:cxnSpLocks/>
          </p:cNvCxnSpPr>
          <p:nvPr/>
        </p:nvCxnSpPr>
        <p:spPr>
          <a:xfrm>
            <a:off x="488874" y="880612"/>
            <a:ext cx="11001960" cy="0"/>
          </a:xfrm>
          <a:prstGeom prst="line">
            <a:avLst/>
          </a:prstGeom>
          <a:ln w="3175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2">
            <a:extLst>
              <a:ext uri="{FF2B5EF4-FFF2-40B4-BE49-F238E27FC236}">
                <a16:creationId xmlns:a16="http://schemas.microsoft.com/office/drawing/2014/main" id="{25432A1E-9C37-B77F-647B-7998E9EC5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1" r="10299"/>
          <a:stretch/>
        </p:blipFill>
        <p:spPr>
          <a:xfrm>
            <a:off x="10375428" y="369874"/>
            <a:ext cx="1231150" cy="787358"/>
          </a:xfrm>
          <a:prstGeom prst="rect">
            <a:avLst/>
          </a:prstGeom>
        </p:spPr>
      </p:pic>
      <p:sp>
        <p:nvSpPr>
          <p:cNvPr id="7" name="Rectangle 33">
            <a:extLst>
              <a:ext uri="{FF2B5EF4-FFF2-40B4-BE49-F238E27FC236}">
                <a16:creationId xmlns:a16="http://schemas.microsoft.com/office/drawing/2014/main" id="{DAA77F78-AD9F-0976-CCCA-EFC0AEB056E4}"/>
              </a:ext>
            </a:extLst>
          </p:cNvPr>
          <p:cNvSpPr/>
          <p:nvPr/>
        </p:nvSpPr>
        <p:spPr>
          <a:xfrm>
            <a:off x="10440136" y="0"/>
            <a:ext cx="1231150" cy="1182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4">
            <a:extLst>
              <a:ext uri="{FF2B5EF4-FFF2-40B4-BE49-F238E27FC236}">
                <a16:creationId xmlns:a16="http://schemas.microsoft.com/office/drawing/2014/main" id="{1CF7F3B7-A9BB-180A-A111-3CF8FC02A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2" r="9267"/>
          <a:stretch/>
        </p:blipFill>
        <p:spPr>
          <a:xfrm>
            <a:off x="10375428" y="485283"/>
            <a:ext cx="1231150" cy="812791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D760F5D-AF30-A40B-49A4-CCDFA7ACA8A8}"/>
              </a:ext>
            </a:extLst>
          </p:cNvPr>
          <p:cNvSpPr txBox="1">
            <a:spLocks noChangeAspect="1"/>
          </p:cNvSpPr>
          <p:nvPr/>
        </p:nvSpPr>
        <p:spPr>
          <a:xfrm>
            <a:off x="407619" y="429434"/>
            <a:ext cx="9174131" cy="668237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i="0" kern="1200" baseline="0">
                <a:solidFill>
                  <a:srgbClr val="009CDB"/>
                </a:solidFill>
                <a:latin typeface="Gotham-Bold" charset="0"/>
                <a:ea typeface="Gotham-Bold" charset="0"/>
                <a:cs typeface="Gotham-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sz="2400" dirty="0">
              <a:solidFill>
                <a:srgbClr val="0092D8"/>
              </a:solidFill>
              <a:latin typeface="Gotham Bold" panose="02000604040000020004" charset="0"/>
              <a:ea typeface="+mn-ea"/>
            </a:endParaRP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7CA8A34B-DDEF-C0C1-8B7D-085CC06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109" y="1213080"/>
            <a:ext cx="3475903" cy="557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14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MG699TTGW/GB</a:t>
            </a:r>
          </a:p>
          <a:p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Газовая варочная поверхность 60 см.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4 газовые конфорки </a:t>
            </a:r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Конфорка </a:t>
            </a:r>
            <a:r>
              <a:rPr lang="en-US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Wok</a:t>
            </a: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4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кВт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Таймер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9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уровней мощности:</a:t>
            </a:r>
          </a:p>
          <a:p>
            <a:pPr marL="179388" indent="-179388" eaLnBrk="1" hangingPunct="1">
              <a:lnSpc>
                <a:spcPct val="120000"/>
              </a:lnSpc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    Фронтальные поворотные регуляторы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с     функцией  «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Graded Flame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»: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</a:rPr>
              <a:t>Электроподжиг</a:t>
            </a:r>
            <a:endParaRPr lang="ru-RU" altLang="zh-CN" sz="1200" b="1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Газ-контроль каждой конфорки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Новый дизайн чугунных решеток с дополнительной защитой от высоких температур </a:t>
            </a:r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Фронтальные поворотные регуляторы</a:t>
            </a:r>
            <a:r>
              <a:rPr lang="en-US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</a:t>
            </a: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цвет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серебристый</a:t>
            </a:r>
          </a:p>
          <a:p>
            <a:pPr eaLnBrk="1" hangingPunct="1">
              <a:lnSpc>
                <a:spcPct val="120000"/>
              </a:lnSpc>
            </a:pPr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1200" dirty="0">
              <a:solidFill>
                <a:srgbClr val="0070C0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RRP/PRP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33 990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/31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990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руб.  - белый цвет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RRP/PRP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32 990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/3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0 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990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руб. – черный цвет</a:t>
            </a:r>
            <a:endParaRPr lang="en-US" altLang="zh-CN" sz="1200" b="1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1200" b="1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DC8B38-22A9-063E-303A-77AAD56DB5CC}"/>
              </a:ext>
            </a:extLst>
          </p:cNvPr>
          <p:cNvSpPr txBox="1"/>
          <p:nvPr/>
        </p:nvSpPr>
        <p:spPr>
          <a:xfrm>
            <a:off x="490781" y="1298074"/>
            <a:ext cx="1799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1400" b="1" dirty="0">
                <a:ea typeface="Arial Unicode MS" panose="020B0604020202020204" pitchFamily="34" charset="-122"/>
              </a:rPr>
              <a:t>Новая модель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95F963-AD5C-7D1E-20AC-A0F9B4C35940}"/>
              </a:ext>
            </a:extLst>
          </p:cNvPr>
          <p:cNvSpPr txBox="1"/>
          <p:nvPr/>
        </p:nvSpPr>
        <p:spPr>
          <a:xfrm>
            <a:off x="751804" y="4875189"/>
            <a:ext cx="5567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Дизайн кнопок будет использоваться как на фотографии ниже. Материал пластик.</a:t>
            </a:r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E890596E-4437-0628-FDA3-474BCBF5D258}"/>
              </a:ext>
            </a:extLst>
          </p:cNvPr>
          <p:cNvSpPr/>
          <p:nvPr/>
        </p:nvSpPr>
        <p:spPr>
          <a:xfrm>
            <a:off x="3594338" y="4627614"/>
            <a:ext cx="2225460" cy="2094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36C6AC-A715-36D5-F1E2-698CD2ADE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6" y="4544497"/>
            <a:ext cx="4484323" cy="2670089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D5BCE798-BD21-F492-72F0-89E3C51FE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2" y="1705570"/>
            <a:ext cx="5063706" cy="28474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7619B4-09A7-F4BC-3DFC-0627C9574159}"/>
              </a:ext>
            </a:extLst>
          </p:cNvPr>
          <p:cNvSpPr txBox="1"/>
          <p:nvPr/>
        </p:nvSpPr>
        <p:spPr>
          <a:xfrm>
            <a:off x="373130" y="557446"/>
            <a:ext cx="406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219ADD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MG699TTGW/GB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2C083-2834-0A28-2594-F154BA623D23}"/>
              </a:ext>
            </a:extLst>
          </p:cNvPr>
          <p:cNvSpPr txBox="1"/>
          <p:nvPr/>
        </p:nvSpPr>
        <p:spPr>
          <a:xfrm>
            <a:off x="631657" y="1797619"/>
            <a:ext cx="628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Драфт фотографии с новым дизайном решеток. Финальные фотографии будут через неделю.</a:t>
            </a:r>
          </a:p>
          <a:p>
            <a:r>
              <a:rPr lang="ru-RU" sz="1200" dirty="0"/>
              <a:t>Модель будет представлена в черном и белом цвете.</a:t>
            </a:r>
          </a:p>
        </p:txBody>
      </p:sp>
    </p:spTree>
    <p:extLst>
      <p:ext uri="{BB962C8B-B14F-4D97-AF65-F5344CB8AC3E}">
        <p14:creationId xmlns:p14="http://schemas.microsoft.com/office/powerpoint/2010/main" val="101333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DA7EC89-35C6-403B-A3E6-E44DAFF22C9E}"/>
              </a:ext>
            </a:extLst>
          </p:cNvPr>
          <p:cNvSpPr/>
          <p:nvPr/>
        </p:nvSpPr>
        <p:spPr>
          <a:xfrm>
            <a:off x="10304121" y="0"/>
            <a:ext cx="1503180" cy="118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30">
            <a:extLst>
              <a:ext uri="{FF2B5EF4-FFF2-40B4-BE49-F238E27FC236}">
                <a16:creationId xmlns:a16="http://schemas.microsoft.com/office/drawing/2014/main" id="{F87DE04F-DC07-2F01-B7FF-A9BB7DD681B9}"/>
              </a:ext>
            </a:extLst>
          </p:cNvPr>
          <p:cNvCxnSpPr>
            <a:cxnSpLocks/>
          </p:cNvCxnSpPr>
          <p:nvPr/>
        </p:nvCxnSpPr>
        <p:spPr>
          <a:xfrm>
            <a:off x="488874" y="880612"/>
            <a:ext cx="11001960" cy="0"/>
          </a:xfrm>
          <a:prstGeom prst="line">
            <a:avLst/>
          </a:prstGeom>
          <a:ln w="3175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2">
            <a:extLst>
              <a:ext uri="{FF2B5EF4-FFF2-40B4-BE49-F238E27FC236}">
                <a16:creationId xmlns:a16="http://schemas.microsoft.com/office/drawing/2014/main" id="{25432A1E-9C37-B77F-647B-7998E9EC5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1" r="10299"/>
          <a:stretch/>
        </p:blipFill>
        <p:spPr>
          <a:xfrm>
            <a:off x="10375428" y="369874"/>
            <a:ext cx="1231150" cy="787358"/>
          </a:xfrm>
          <a:prstGeom prst="rect">
            <a:avLst/>
          </a:prstGeom>
        </p:spPr>
      </p:pic>
      <p:sp>
        <p:nvSpPr>
          <p:cNvPr id="7" name="Rectangle 33">
            <a:extLst>
              <a:ext uri="{FF2B5EF4-FFF2-40B4-BE49-F238E27FC236}">
                <a16:creationId xmlns:a16="http://schemas.microsoft.com/office/drawing/2014/main" id="{DAA77F78-AD9F-0976-CCCA-EFC0AEB056E4}"/>
              </a:ext>
            </a:extLst>
          </p:cNvPr>
          <p:cNvSpPr/>
          <p:nvPr/>
        </p:nvSpPr>
        <p:spPr>
          <a:xfrm>
            <a:off x="10440136" y="0"/>
            <a:ext cx="1231150" cy="1182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4">
            <a:extLst>
              <a:ext uri="{FF2B5EF4-FFF2-40B4-BE49-F238E27FC236}">
                <a16:creationId xmlns:a16="http://schemas.microsoft.com/office/drawing/2014/main" id="{1CF7F3B7-A9BB-180A-A111-3CF8FC02A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2" r="9267"/>
          <a:stretch/>
        </p:blipFill>
        <p:spPr>
          <a:xfrm>
            <a:off x="10375428" y="485283"/>
            <a:ext cx="1231150" cy="812791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D760F5D-AF30-A40B-49A4-CCDFA7ACA8A8}"/>
              </a:ext>
            </a:extLst>
          </p:cNvPr>
          <p:cNvSpPr txBox="1">
            <a:spLocks noChangeAspect="1"/>
          </p:cNvSpPr>
          <p:nvPr/>
        </p:nvSpPr>
        <p:spPr>
          <a:xfrm>
            <a:off x="407619" y="429434"/>
            <a:ext cx="9174131" cy="668237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i="0" kern="1200" baseline="0">
                <a:solidFill>
                  <a:srgbClr val="009CDB"/>
                </a:solidFill>
                <a:latin typeface="Gotham-Bold" charset="0"/>
                <a:ea typeface="Gotham-Bold" charset="0"/>
                <a:cs typeface="Gotham-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sz="2400" dirty="0">
              <a:solidFill>
                <a:srgbClr val="0092D8"/>
              </a:solidFill>
              <a:latin typeface="Gotham Bold" panose="02000604040000020004" charset="0"/>
              <a:ea typeface="+mn-ea"/>
            </a:endParaRP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7CA8A34B-DDEF-C0C1-8B7D-085CC06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360" y="1618621"/>
            <a:ext cx="3690351" cy="490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sz="1400" b="1" dirty="0">
                <a:ea typeface="Arial Unicode MS" panose="020B0604020202020204" pitchFamily="34" charset="-122"/>
              </a:rPr>
              <a:t>MG449TGW/GB</a:t>
            </a:r>
            <a:endParaRPr lang="ru-RU" sz="1400" b="1" dirty="0">
              <a:ea typeface="Arial Unicode MS" panose="020B0604020202020204" pitchFamily="34" charset="-122"/>
            </a:endParaRPr>
          </a:p>
          <a:p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Газовая варочная поверхность 45 см.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4 газовые конфорки </a:t>
            </a:r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Конфорка </a:t>
            </a:r>
            <a:r>
              <a:rPr lang="en-US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Wok</a:t>
            </a: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4 кВт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9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уровней мощности:</a:t>
            </a:r>
          </a:p>
          <a:p>
            <a:pPr marL="179388" eaLnBrk="1" hangingPunct="1">
              <a:lnSpc>
                <a:spcPct val="120000"/>
              </a:lnSpc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Фронтальные поворотные регуляторы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с функцией  «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Graded Flame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»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</a:rPr>
              <a:t>Электроподжиг</a:t>
            </a:r>
            <a:endParaRPr lang="ru-RU" altLang="zh-CN" sz="1200" b="1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Газ-контроль каждой конфорки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Новый дизайн чугунных решеток с дополнительной защитой от высоких температур </a:t>
            </a:r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Фронтальные поворотные регуляторы</a:t>
            </a:r>
            <a:r>
              <a:rPr lang="en-US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</a:t>
            </a: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цвет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серый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en-US" altLang="zh-CN" sz="1200" dirty="0">
              <a:solidFill>
                <a:srgbClr val="0070C0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RRP/PRP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15 990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/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14 990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руб.  - белый цвет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RRP/PRP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12 990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/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11 990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руб. – черный цвет</a:t>
            </a:r>
            <a:endParaRPr lang="en-US" altLang="zh-CN" sz="1200" b="1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DC8B38-22A9-063E-303A-77AAD56DB5CC}"/>
              </a:ext>
            </a:extLst>
          </p:cNvPr>
          <p:cNvSpPr txBox="1"/>
          <p:nvPr/>
        </p:nvSpPr>
        <p:spPr>
          <a:xfrm>
            <a:off x="719624" y="1582082"/>
            <a:ext cx="1799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1400" b="1" dirty="0">
                <a:latin typeface="Arial" charset="0"/>
                <a:ea typeface="Arial Unicode MS" panose="020B0604020202020204" pitchFamily="34" charset="-122"/>
              </a:rPr>
              <a:t>Новая модель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80A5A4-3EE8-5A88-A8FE-8F36C411D8D5}"/>
              </a:ext>
            </a:extLst>
          </p:cNvPr>
          <p:cNvSpPr txBox="1"/>
          <p:nvPr/>
        </p:nvSpPr>
        <p:spPr>
          <a:xfrm>
            <a:off x="329254" y="562755"/>
            <a:ext cx="34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b="1" dirty="0">
                <a:solidFill>
                  <a:srgbClr val="219ADD"/>
                </a:solidFill>
                <a:ea typeface="Arial Unicode MS" panose="020B0604020202020204" pitchFamily="34" charset="-122"/>
              </a:rPr>
              <a:t>MG449TGW/GB</a:t>
            </a:r>
            <a:endParaRPr lang="ru-RU" b="1" dirty="0">
              <a:solidFill>
                <a:srgbClr val="219ADD"/>
              </a:solidFill>
              <a:ea typeface="Arial Unicode MS" panose="020B0604020202020204" pitchFamily="34" charset="-122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6563ABEE-95C8-0207-1129-112437CFE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1" b="5711"/>
          <a:stretch/>
        </p:blipFill>
        <p:spPr>
          <a:xfrm>
            <a:off x="813488" y="1835121"/>
            <a:ext cx="4898037" cy="27543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61995F-C206-55A6-A56D-7CF26BFF0FDF}"/>
              </a:ext>
            </a:extLst>
          </p:cNvPr>
          <p:cNvSpPr txBox="1"/>
          <p:nvPr/>
        </p:nvSpPr>
        <p:spPr>
          <a:xfrm>
            <a:off x="751804" y="4875189"/>
            <a:ext cx="5567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Дизайн кнопок будет использоваться как на фотографии ниже. Материал пластик.</a:t>
            </a: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BD326DA1-1692-3F93-57AF-3DF552500D8B}"/>
              </a:ext>
            </a:extLst>
          </p:cNvPr>
          <p:cNvSpPr/>
          <p:nvPr/>
        </p:nvSpPr>
        <p:spPr>
          <a:xfrm>
            <a:off x="3594338" y="4627614"/>
            <a:ext cx="2225460" cy="20941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53153B-DEBB-32E0-DBA0-1DA415F90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84" y="5122764"/>
            <a:ext cx="1590814" cy="15908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2C7DAA-3341-B730-F16D-564B2919EFA3}"/>
              </a:ext>
            </a:extLst>
          </p:cNvPr>
          <p:cNvSpPr txBox="1"/>
          <p:nvPr/>
        </p:nvSpPr>
        <p:spPr>
          <a:xfrm>
            <a:off x="719624" y="1904464"/>
            <a:ext cx="628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Драфт фотографии с новым дизайном решеток. Финальные фотографии будут через неделю.</a:t>
            </a:r>
          </a:p>
          <a:p>
            <a:r>
              <a:rPr lang="ru-RU" sz="1200" dirty="0"/>
              <a:t>Модель будет представлена в черном и белом цвете.</a:t>
            </a:r>
          </a:p>
        </p:txBody>
      </p:sp>
    </p:spTree>
    <p:extLst>
      <p:ext uri="{BB962C8B-B14F-4D97-AF65-F5344CB8AC3E}">
        <p14:creationId xmlns:p14="http://schemas.microsoft.com/office/powerpoint/2010/main" val="377178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DA7EC89-35C6-403B-A3E6-E44DAFF22C9E}"/>
              </a:ext>
            </a:extLst>
          </p:cNvPr>
          <p:cNvSpPr/>
          <p:nvPr/>
        </p:nvSpPr>
        <p:spPr>
          <a:xfrm>
            <a:off x="10304121" y="0"/>
            <a:ext cx="1503180" cy="118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30">
            <a:extLst>
              <a:ext uri="{FF2B5EF4-FFF2-40B4-BE49-F238E27FC236}">
                <a16:creationId xmlns:a16="http://schemas.microsoft.com/office/drawing/2014/main" id="{F87DE04F-DC07-2F01-B7FF-A9BB7DD681B9}"/>
              </a:ext>
            </a:extLst>
          </p:cNvPr>
          <p:cNvCxnSpPr>
            <a:cxnSpLocks/>
          </p:cNvCxnSpPr>
          <p:nvPr/>
        </p:nvCxnSpPr>
        <p:spPr>
          <a:xfrm>
            <a:off x="488874" y="880612"/>
            <a:ext cx="11001960" cy="0"/>
          </a:xfrm>
          <a:prstGeom prst="line">
            <a:avLst/>
          </a:prstGeom>
          <a:ln w="3175">
            <a:solidFill>
              <a:srgbClr val="009C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2">
            <a:extLst>
              <a:ext uri="{FF2B5EF4-FFF2-40B4-BE49-F238E27FC236}">
                <a16:creationId xmlns:a16="http://schemas.microsoft.com/office/drawing/2014/main" id="{25432A1E-9C37-B77F-647B-7998E9EC5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1" r="10299"/>
          <a:stretch/>
        </p:blipFill>
        <p:spPr>
          <a:xfrm>
            <a:off x="10375428" y="369874"/>
            <a:ext cx="1231150" cy="787358"/>
          </a:xfrm>
          <a:prstGeom prst="rect">
            <a:avLst/>
          </a:prstGeom>
        </p:spPr>
      </p:pic>
      <p:sp>
        <p:nvSpPr>
          <p:cNvPr id="7" name="Rectangle 33">
            <a:extLst>
              <a:ext uri="{FF2B5EF4-FFF2-40B4-BE49-F238E27FC236}">
                <a16:creationId xmlns:a16="http://schemas.microsoft.com/office/drawing/2014/main" id="{DAA77F78-AD9F-0976-CCCA-EFC0AEB056E4}"/>
              </a:ext>
            </a:extLst>
          </p:cNvPr>
          <p:cNvSpPr/>
          <p:nvPr/>
        </p:nvSpPr>
        <p:spPr>
          <a:xfrm>
            <a:off x="10440136" y="0"/>
            <a:ext cx="1231150" cy="1182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4">
            <a:extLst>
              <a:ext uri="{FF2B5EF4-FFF2-40B4-BE49-F238E27FC236}">
                <a16:creationId xmlns:a16="http://schemas.microsoft.com/office/drawing/2014/main" id="{1CF7F3B7-A9BB-180A-A111-3CF8FC02A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2" r="9267"/>
          <a:stretch/>
        </p:blipFill>
        <p:spPr>
          <a:xfrm>
            <a:off x="10375428" y="485283"/>
            <a:ext cx="1231150" cy="812791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D760F5D-AF30-A40B-49A4-CCDFA7ACA8A8}"/>
              </a:ext>
            </a:extLst>
          </p:cNvPr>
          <p:cNvSpPr txBox="1">
            <a:spLocks noChangeAspect="1"/>
          </p:cNvSpPr>
          <p:nvPr/>
        </p:nvSpPr>
        <p:spPr>
          <a:xfrm>
            <a:off x="407619" y="429434"/>
            <a:ext cx="9174131" cy="668237"/>
          </a:xfrm>
          <a:prstGeom prst="rect">
            <a:avLst/>
          </a:prstGeom>
        </p:spPr>
        <p:txBody>
          <a:bodyPr wrap="square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i="0" kern="1200" baseline="0">
                <a:solidFill>
                  <a:srgbClr val="009CDB"/>
                </a:solidFill>
                <a:latin typeface="Gotham-Bold" charset="0"/>
                <a:ea typeface="Gotham-Bold" charset="0"/>
                <a:cs typeface="Gotham-Bol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33" b="0" i="0" kern="1200">
                <a:solidFill>
                  <a:schemeClr val="tx1"/>
                </a:solidFill>
                <a:latin typeface="Gotham-Book" charset="0"/>
                <a:ea typeface="Gotham-Book" charset="0"/>
                <a:cs typeface="Gotham-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CA" sz="2400" dirty="0">
              <a:solidFill>
                <a:srgbClr val="0092D8"/>
              </a:solidFill>
              <a:latin typeface="Gotham Bold" panose="02000604040000020004" charset="0"/>
              <a:ea typeface="+mn-ea"/>
            </a:endParaRP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7CA8A34B-DDEF-C0C1-8B7D-085CC06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0566" y="2005976"/>
            <a:ext cx="3487894" cy="339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/>
            <a:r>
              <a:rPr lang="en-US" sz="1400" b="1" dirty="0">
                <a:ea typeface="Arial Unicode MS" panose="020B0604020202020204" pitchFamily="34" charset="-122"/>
              </a:rPr>
              <a:t>MG3270TGW/GB</a:t>
            </a:r>
            <a:endParaRPr lang="ru-RU" sz="1400" b="1" dirty="0">
              <a:ea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Газовая варочная поверхность </a:t>
            </a:r>
            <a:r>
              <a:rPr lang="en-US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30</a:t>
            </a: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см.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4 газовые конфорки </a:t>
            </a:r>
            <a:endParaRPr lang="en-US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Конфорка </a:t>
            </a:r>
            <a:r>
              <a:rPr lang="en-US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Mini Wok</a:t>
            </a: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 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3,3</a:t>
            </a:r>
            <a:r>
              <a:rPr lang="en-US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кВт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9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уровней мощности:</a:t>
            </a:r>
          </a:p>
          <a:p>
            <a:pPr marL="179388" eaLnBrk="1" hangingPunct="1">
              <a:lnSpc>
                <a:spcPct val="120000"/>
              </a:lnSpc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Фронтальные поворотные регуляторы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с функцией  «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Graded Flame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»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</a:rPr>
              <a:t>Электроподжиг</a:t>
            </a:r>
            <a:endParaRPr lang="ru-RU" altLang="zh-CN" sz="1200" b="1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Газ-контроль каждой конфорки</a:t>
            </a: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Фронтальные поворотные регуляторы</a:t>
            </a:r>
            <a:r>
              <a:rPr lang="en-US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</a:t>
            </a:r>
            <a:r>
              <a:rPr lang="ru-RU" altLang="zh-CN" sz="1200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цвет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серый</a:t>
            </a:r>
          </a:p>
          <a:p>
            <a:pPr eaLnBrk="1" hangingPunct="1">
              <a:lnSpc>
                <a:spcPct val="120000"/>
              </a:lnSpc>
            </a:pPr>
            <a:endParaRPr lang="ru-RU" altLang="zh-CN" sz="1200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RRP/PRP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13 990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/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12 990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руб.  - белый цвет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RRP/PRP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– 11 990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/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10 990</a:t>
            </a:r>
            <a:r>
              <a:rPr lang="en-US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ru-RU" altLang="zh-CN" sz="1200" b="1" dirty="0"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руб. – черный цвет</a:t>
            </a:r>
            <a:endParaRPr lang="en-US" altLang="zh-CN" sz="1200" b="1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171450" indent="-1714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altLang="zh-CN" sz="1200" b="1" dirty="0"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DC8B38-22A9-063E-303A-77AAD56DB5CC}"/>
              </a:ext>
            </a:extLst>
          </p:cNvPr>
          <p:cNvSpPr txBox="1"/>
          <p:nvPr/>
        </p:nvSpPr>
        <p:spPr>
          <a:xfrm>
            <a:off x="488874" y="1467003"/>
            <a:ext cx="1799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1400" b="1" dirty="0">
                <a:latin typeface="Arial" charset="0"/>
                <a:ea typeface="Arial Unicode MS" panose="020B0604020202020204" pitchFamily="34" charset="-122"/>
              </a:rPr>
              <a:t>Новая модель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56DE9-6E10-EF0F-8CAD-687CB9ADA2B3}"/>
              </a:ext>
            </a:extLst>
          </p:cNvPr>
          <p:cNvSpPr txBox="1"/>
          <p:nvPr/>
        </p:nvSpPr>
        <p:spPr>
          <a:xfrm>
            <a:off x="342911" y="511280"/>
            <a:ext cx="34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b="1" dirty="0">
                <a:solidFill>
                  <a:srgbClr val="219ADD"/>
                </a:solidFill>
                <a:ea typeface="Arial Unicode MS" panose="020B0604020202020204" pitchFamily="34" charset="-122"/>
              </a:rPr>
              <a:t>MG3270TGW/GB</a:t>
            </a:r>
            <a:endParaRPr lang="ru-RU" b="1" dirty="0">
              <a:solidFill>
                <a:srgbClr val="219ADD"/>
              </a:solidFill>
              <a:ea typeface="Arial Unicode MS" panose="020B0604020202020204" pitchFamily="34" charset="-122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B2742B-D560-3CF9-DE81-D9AFFF3AD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67" y="2460850"/>
            <a:ext cx="2018368" cy="31577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6A3790-161F-D541-FD3C-A26AB5D9D635}"/>
              </a:ext>
            </a:extLst>
          </p:cNvPr>
          <p:cNvSpPr txBox="1"/>
          <p:nvPr/>
        </p:nvSpPr>
        <p:spPr>
          <a:xfrm>
            <a:off x="564349" y="1925433"/>
            <a:ext cx="6287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Драфт фотографии с новым дизайном решеток. Финальные фотографии будут через неделю.</a:t>
            </a:r>
          </a:p>
          <a:p>
            <a:r>
              <a:rPr lang="ru-RU" sz="1200" dirty="0"/>
              <a:t>Модель будет представлена в черном и белом цвете.</a:t>
            </a:r>
          </a:p>
        </p:txBody>
      </p:sp>
    </p:spTree>
    <p:extLst>
      <p:ext uri="{BB962C8B-B14F-4D97-AF65-F5344CB8AC3E}">
        <p14:creationId xmlns:p14="http://schemas.microsoft.com/office/powerpoint/2010/main" val="1446975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40168</TotalTime>
  <Words>554</Words>
  <Application>Microsoft Office PowerPoint</Application>
  <PresentationFormat>Широкоэкранный</PresentationFormat>
  <Paragraphs>107</Paragraphs>
  <Slides>10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Arial Unicode MS</vt:lpstr>
      <vt:lpstr>Calibri</vt:lpstr>
      <vt:lpstr>Calibri Light</vt:lpstr>
      <vt:lpstr>Gotham Bold</vt:lpstr>
      <vt:lpstr>Gotham Book</vt:lpstr>
      <vt:lpstr>Gotham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Евгений Ксенжик</dc:creator>
  <cp:lastModifiedBy>Ольга Пыхтина</cp:lastModifiedBy>
  <cp:revision>319</cp:revision>
  <dcterms:created xsi:type="dcterms:W3CDTF">2022-01-11T20:43:55Z</dcterms:created>
  <dcterms:modified xsi:type="dcterms:W3CDTF">2024-08-09T12:58:56Z</dcterms:modified>
</cp:coreProperties>
</file>