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3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0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4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24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0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9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6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2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2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2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71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948D8-EFEE-4C15-93ED-2C30999F96AD}" type="datetimeFigureOut">
              <a:rPr lang="ru-RU" smtClean="0"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77ACD-6515-427B-A7D5-6D9B1C3DE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6339" b="16670"/>
          <a:stretch/>
        </p:blipFill>
        <p:spPr>
          <a:xfrm>
            <a:off x="1419290" y="3604846"/>
            <a:ext cx="3596154" cy="2409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15849" b="16981"/>
          <a:stretch/>
        </p:blipFill>
        <p:spPr>
          <a:xfrm>
            <a:off x="1407528" y="1002323"/>
            <a:ext cx="3612707" cy="2426677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297163" y="3915021"/>
            <a:ext cx="4016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 Решетка для гриля в комплекте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97163" y="2119475"/>
            <a:ext cx="4016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 8 рецептов автоприготовления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97163" y="3017248"/>
            <a:ext cx="40166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 Блокировка панели управления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99" y="427971"/>
            <a:ext cx="1471133" cy="367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631" y="351404"/>
            <a:ext cx="695969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RIFLESSO 60 BL / WH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V2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dirty="0" smtClean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встраиваемая </a:t>
            </a:r>
            <a:r>
              <a:rPr lang="ru-RU" dirty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микроволновая </a:t>
            </a:r>
            <a:r>
              <a:rPr lang="ru-RU" dirty="0" smtClean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печь</a:t>
            </a:r>
            <a:endParaRPr lang="ru-RU" dirty="0">
              <a:solidFill>
                <a:srgbClr val="C50034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21206"/>
          <a:stretch/>
        </p:blipFill>
        <p:spPr>
          <a:xfrm>
            <a:off x="10760338" y="6542596"/>
            <a:ext cx="1114137" cy="2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 b="4094"/>
          <a:stretch/>
        </p:blipFill>
        <p:spPr>
          <a:xfrm>
            <a:off x="976161" y="882499"/>
            <a:ext cx="5861659" cy="539070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510279" y="672764"/>
            <a:ext cx="4693444" cy="380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itchFamily="34" charset="0"/>
                <a:cs typeface="Segoe UI Semibold" pitchFamily="34" charset="0"/>
              </a:rPr>
              <a:t>Описание</a:t>
            </a:r>
          </a:p>
          <a:p>
            <a:pPr marL="108000" indent="-108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Ширина: 60 см</a:t>
            </a:r>
          </a:p>
          <a:p>
            <a:pPr marL="108000" indent="-108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Объем: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2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5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л</a:t>
            </a:r>
          </a:p>
          <a:p>
            <a:pPr algn="just">
              <a:lnSpc>
                <a:spcPct val="110000"/>
              </a:lnSpc>
              <a:defRPr/>
            </a:pPr>
            <a:endParaRPr lang="ru-RU" sz="5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cs typeface="Segoe UI Light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1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itchFamily="34" charset="0"/>
                <a:cs typeface="Segoe UI Semibold" pitchFamily="34" charset="0"/>
              </a:rPr>
              <a:t>Дизайн</a:t>
            </a:r>
            <a:endParaRPr lang="en-US" sz="1200" b="1" dirty="0" smtClean="0">
              <a:solidFill>
                <a:prstClr val="black">
                  <a:lumMod val="75000"/>
                  <a:lumOff val="25000"/>
                </a:prstClr>
              </a:solidFill>
              <a:latin typeface="Segoe UI Semibold" pitchFamily="34" charset="0"/>
              <a:cs typeface="Segoe UI Semibold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Цвет: черный,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белый</a:t>
            </a:r>
          </a:p>
          <a:p>
            <a:pPr algn="just">
              <a:lnSpc>
                <a:spcPct val="110000"/>
              </a:lnSpc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Материал: стекло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cs typeface="Segoe UI Light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Управление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: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сенсорное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Touch Control 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110000"/>
              </a:lnSpc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Открытие дверцы: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ручка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cs typeface="Segoe UI Light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ru-RU" sz="500" b="1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cs typeface="Segoe UI Light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itchFamily="34" charset="0"/>
                <a:cs typeface="Segoe UI Semibold" pitchFamily="34" charset="0"/>
              </a:rPr>
              <a:t>Режимы работы</a:t>
            </a:r>
          </a:p>
          <a:p>
            <a:pPr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Гриль</a:t>
            </a:r>
          </a:p>
          <a:p>
            <a:pPr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Гриль + микроволны</a:t>
            </a:r>
          </a:p>
          <a:p>
            <a:pPr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Разморозка по весу / по времени</a:t>
            </a:r>
          </a:p>
          <a:p>
            <a:pPr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Мощность микроволн: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900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Вт / гриля: 1000 Вт</a:t>
            </a:r>
          </a:p>
          <a:p>
            <a:pPr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Количество уровней мощности: 5</a:t>
            </a:r>
          </a:p>
          <a:p>
            <a:pPr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Количество автопрограмм: 8</a:t>
            </a:r>
          </a:p>
          <a:p>
            <a:pPr>
              <a:lnSpc>
                <a:spcPct val="110000"/>
              </a:lnSpc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Пицца; Мясо; Овощи; Паста; Картофель; Рыба; Напитки; Поп-корн</a:t>
            </a:r>
          </a:p>
          <a:p>
            <a:pPr>
              <a:lnSpc>
                <a:spcPct val="110000"/>
              </a:lnSpc>
              <a:defRPr/>
            </a:pPr>
            <a:endParaRPr lang="ru-RU" sz="5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cs typeface="Segoe UI Light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itchFamily="34" charset="0"/>
                <a:cs typeface="Segoe UI Semibold" pitchFamily="34" charset="0"/>
              </a:rPr>
              <a:t>Комплектация</a:t>
            </a:r>
            <a:endParaRPr lang="ru-RU" sz="1200" dirty="0">
              <a:solidFill>
                <a:prstClr val="black">
                  <a:lumMod val="75000"/>
                  <a:lumOff val="25000"/>
                </a:prstClr>
              </a:solidFill>
              <a:latin typeface="Segoe UI Semibold" pitchFamily="34" charset="0"/>
              <a:cs typeface="Segoe UI Semibold" pitchFamily="34" charset="0"/>
            </a:endParaRPr>
          </a:p>
          <a:p>
            <a:pPr marL="108000" indent="-108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Высокая решетка для гриля</a:t>
            </a:r>
          </a:p>
          <a:p>
            <a:pPr marL="108000" indent="-108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Стеклянный поворотный стол </a:t>
            </a:r>
            <a:r>
              <a:rPr lang="ru-RU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(315 </a:t>
            </a: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мм)</a:t>
            </a:r>
          </a:p>
          <a:p>
            <a:pPr algn="just">
              <a:lnSpc>
                <a:spcPct val="110000"/>
              </a:lnSpc>
              <a:defRPr/>
            </a:pPr>
            <a:endParaRPr lang="ru-RU" sz="500" dirty="0">
              <a:solidFill>
                <a:prstClr val="black">
                  <a:lumMod val="75000"/>
                  <a:lumOff val="25000"/>
                </a:prstClr>
              </a:solidFill>
              <a:latin typeface="Segoe UI Light" pitchFamily="34" charset="0"/>
              <a:cs typeface="Segoe UI Light" pitchFamily="34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itchFamily="34" charset="0"/>
                <a:cs typeface="Segoe UI Semibold" pitchFamily="34" charset="0"/>
              </a:rPr>
              <a:t>Удобство эксплуатации</a:t>
            </a:r>
          </a:p>
          <a:p>
            <a:pPr>
              <a:lnSpc>
                <a:spcPct val="110000"/>
              </a:lnSpc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Таймер на 95 мин</a:t>
            </a:r>
          </a:p>
          <a:p>
            <a:pPr>
              <a:lnSpc>
                <a:spcPct val="110000"/>
              </a:lnSpc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Быстрый старт / + 30 сек.</a:t>
            </a:r>
          </a:p>
          <a:p>
            <a:pPr>
              <a:lnSpc>
                <a:spcPct val="110000"/>
              </a:lnSpc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Блокировка панели управления от детей</a:t>
            </a:r>
          </a:p>
          <a:p>
            <a:pPr>
              <a:lnSpc>
                <a:spcPct val="110000"/>
              </a:lnSpc>
              <a:tabLst>
                <a:tab pos="177800" algn="l"/>
              </a:tabLst>
              <a:defRPr/>
            </a:pPr>
            <a:endParaRPr lang="ru-RU" sz="500" dirty="0">
              <a:solidFill>
                <a:prstClr val="black">
                  <a:lumMod val="75000"/>
                  <a:lumOff val="25000"/>
                </a:prstClr>
              </a:solidFill>
              <a:latin typeface="Segoe UI Semibold" pitchFamily="34" charset="0"/>
              <a:cs typeface="Segoe UI Semibold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ru-RU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itchFamily="34" charset="0"/>
                <a:cs typeface="Segoe UI Semibold" pitchFamily="34" charset="0"/>
              </a:rPr>
              <a:t>Очистка</a:t>
            </a:r>
          </a:p>
          <a:p>
            <a:pPr marL="108000" indent="-1080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77800" algn="l"/>
              </a:tabLst>
              <a:defRPr/>
            </a:pPr>
            <a:r>
              <a:rPr lang="ru-RU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itchFamily="34" charset="0"/>
                <a:cs typeface="Segoe UI Light" pitchFamily="34" charset="0"/>
              </a:rPr>
              <a:t>Внутреннее покрытие: нержавеющая сталь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4631" y="351404"/>
            <a:ext cx="695969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RIFLESSO 60 BL / WH V2</a:t>
            </a:r>
            <a:r>
              <a:rPr lang="ru-RU" sz="2000" b="1" dirty="0" smtClean="0">
                <a:solidFill>
                  <a:srgbClr val="C50034"/>
                </a:solidFill>
                <a:latin typeface="Segoe UI Semibold" pitchFamily="34" charset="0"/>
                <a:ea typeface="Meiryo" panose="020B0604030504040204" pitchFamily="34" charset="-128"/>
                <a:cs typeface="Segoe UI Semibold" pitchFamily="34" charset="0"/>
              </a:rPr>
              <a:t> </a:t>
            </a:r>
            <a:r>
              <a:rPr lang="ru-RU" dirty="0" smtClean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встраиваемая </a:t>
            </a:r>
            <a:r>
              <a:rPr lang="ru-RU" dirty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микроволновая </a:t>
            </a:r>
            <a:r>
              <a:rPr lang="ru-RU" dirty="0" smtClean="0">
                <a:solidFill>
                  <a:srgbClr val="C50034"/>
                </a:solidFill>
                <a:latin typeface="Segoe UI Light" pitchFamily="34" charset="0"/>
                <a:ea typeface="Meiryo" panose="020B0604030504040204" pitchFamily="34" charset="-128"/>
                <a:cs typeface="Segoe UI Light" pitchFamily="34" charset="0"/>
              </a:rPr>
              <a:t>печь</a:t>
            </a:r>
            <a:endParaRPr lang="ru-RU" dirty="0">
              <a:solidFill>
                <a:srgbClr val="C50034"/>
              </a:solidFill>
              <a:latin typeface="Segoe UI Light" pitchFamily="34" charset="0"/>
              <a:ea typeface="Meiryo" panose="020B0604030504040204" pitchFamily="34" charset="-128"/>
              <a:cs typeface="Segoe UI Ligh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21206"/>
          <a:stretch/>
        </p:blipFill>
        <p:spPr>
          <a:xfrm>
            <a:off x="10760338" y="6542596"/>
            <a:ext cx="1114137" cy="2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06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2"/>
          <a:srcRect t="15849" b="16981"/>
          <a:stretch/>
        </p:blipFill>
        <p:spPr>
          <a:xfrm>
            <a:off x="8119095" y="1667232"/>
            <a:ext cx="1957602" cy="131493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2"/>
          <a:srcRect t="15849" b="16981"/>
          <a:stretch/>
        </p:blipFill>
        <p:spPr>
          <a:xfrm>
            <a:off x="10109050" y="1667231"/>
            <a:ext cx="1957602" cy="131493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2"/>
          <a:srcRect t="15849" b="16981"/>
          <a:stretch/>
        </p:blipFill>
        <p:spPr>
          <a:xfrm>
            <a:off x="4135599" y="1661820"/>
            <a:ext cx="1957602" cy="131493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2"/>
          <a:srcRect t="15849" b="16981"/>
          <a:stretch/>
        </p:blipFill>
        <p:spPr>
          <a:xfrm>
            <a:off x="6125554" y="1661819"/>
            <a:ext cx="1957602" cy="13149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/>
          <a:srcRect t="15849" b="16981"/>
          <a:stretch/>
        </p:blipFill>
        <p:spPr>
          <a:xfrm>
            <a:off x="158304" y="1661820"/>
            <a:ext cx="1957602" cy="131493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/>
          <a:srcRect t="15849" b="16981"/>
          <a:stretch/>
        </p:blipFill>
        <p:spPr>
          <a:xfrm>
            <a:off x="2148259" y="1661819"/>
            <a:ext cx="1957602" cy="131493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66" y="3408662"/>
            <a:ext cx="1954646" cy="19546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347" y="3384096"/>
            <a:ext cx="1986196" cy="1986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231" y="3391077"/>
            <a:ext cx="1970421" cy="19704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384" y="316236"/>
            <a:ext cx="5945602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A173E"/>
                </a:solidFill>
                <a:latin typeface="Segoe UI Semibold" pitchFamily="34" charset="0"/>
                <a:ea typeface="Microsoft JhengHei" pitchFamily="34" charset="-120"/>
                <a:cs typeface="Segoe UI Semibold" pitchFamily="34" charset="0"/>
              </a:rPr>
              <a:t>ОПТИМАЛЬНЫЕ КОМПЛЕКТЫ ТЕХНИКИ </a:t>
            </a:r>
            <a:r>
              <a:rPr lang="en-US" sz="2000" b="1" dirty="0" smtClean="0">
                <a:solidFill>
                  <a:srgbClr val="CA173E"/>
                </a:solidFill>
                <a:latin typeface="Segoe UI Semibold" pitchFamily="34" charset="0"/>
                <a:ea typeface="Microsoft JhengHei" pitchFamily="34" charset="-120"/>
                <a:cs typeface="Segoe UI Semibold" pitchFamily="34" charset="0"/>
              </a:rPr>
              <a:t>BLACK</a:t>
            </a:r>
            <a:endParaRPr lang="ru-RU" sz="2000" dirty="0">
              <a:solidFill>
                <a:srgbClr val="CA173E"/>
              </a:solidFill>
              <a:latin typeface="Segoe UI Light" pitchFamily="34" charset="0"/>
              <a:ea typeface="Microsoft JhengHei" pitchFamily="34" charset="-120"/>
              <a:cs typeface="Segoe UI Ligh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699" y="3127261"/>
            <a:ext cx="189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ELEMENT 60 BL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2568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BL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35" y="3401677"/>
            <a:ext cx="1952839" cy="195283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90701" y="3127261"/>
            <a:ext cx="189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ELEMENT plus 60 BL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12570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BL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26" y="3401677"/>
            <a:ext cx="1952839" cy="195283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057609" y="3127261"/>
            <a:ext cx="2079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LEGENDE 60 BL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02569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BL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79493" y="3127261"/>
            <a:ext cx="189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BIRNE 60 BL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183778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BL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84" y="3401677"/>
            <a:ext cx="1952839" cy="195283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8167650" y="3127261"/>
            <a:ext cx="189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KUMMEL 60 BL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171935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BL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157651" y="3127261"/>
            <a:ext cx="189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NEBULA steam 60 BL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161936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BL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4630" y="3384095"/>
            <a:ext cx="1970421" cy="1970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2792" y="3399870"/>
            <a:ext cx="1970421" cy="19704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6490" y="3391077"/>
            <a:ext cx="1963439" cy="19634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21206"/>
          <a:stretch/>
        </p:blipFill>
        <p:spPr>
          <a:xfrm>
            <a:off x="10760338" y="6542596"/>
            <a:ext cx="1114137" cy="2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t="16339" b="16670"/>
          <a:stretch/>
        </p:blipFill>
        <p:spPr>
          <a:xfrm>
            <a:off x="8573518" y="1701073"/>
            <a:ext cx="1890303" cy="12663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t="16339" b="16670"/>
          <a:stretch/>
        </p:blipFill>
        <p:spPr>
          <a:xfrm>
            <a:off x="6310958" y="1734483"/>
            <a:ext cx="1890303" cy="12663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/>
          <a:srcRect t="16339" b="16670"/>
          <a:stretch/>
        </p:blipFill>
        <p:spPr>
          <a:xfrm>
            <a:off x="4063460" y="1699914"/>
            <a:ext cx="1890303" cy="12663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/>
          <a:srcRect t="16339" b="16670"/>
          <a:stretch/>
        </p:blipFill>
        <p:spPr>
          <a:xfrm>
            <a:off x="1818484" y="1733324"/>
            <a:ext cx="1890303" cy="1266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451" y="3391077"/>
            <a:ext cx="1963439" cy="19634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131" y="3391077"/>
            <a:ext cx="1972231" cy="19722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7413" y="3391077"/>
            <a:ext cx="1972231" cy="1972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98" y="3389506"/>
            <a:ext cx="1982370" cy="19823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7384" y="316236"/>
            <a:ext cx="5961825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CA173E"/>
                </a:solidFill>
                <a:latin typeface="Segoe UI Semibold" pitchFamily="34" charset="0"/>
                <a:ea typeface="Microsoft JhengHei" pitchFamily="34" charset="-120"/>
                <a:cs typeface="Segoe UI Semibold" pitchFamily="34" charset="0"/>
              </a:rPr>
              <a:t>ОПТИМАЛЬНЫЕ КОМПЛЕКТЫ ТЕХНИКИ </a:t>
            </a:r>
            <a:r>
              <a:rPr lang="en-US" sz="2000" b="1" dirty="0" smtClean="0">
                <a:solidFill>
                  <a:srgbClr val="CA173E"/>
                </a:solidFill>
                <a:latin typeface="Segoe UI Semibold" pitchFamily="34" charset="0"/>
                <a:ea typeface="Microsoft JhengHei" pitchFamily="34" charset="-120"/>
                <a:cs typeface="Segoe UI Semibold" pitchFamily="34" charset="0"/>
              </a:rPr>
              <a:t>WHITE</a:t>
            </a:r>
            <a:endParaRPr lang="ru-RU" sz="2000" dirty="0">
              <a:solidFill>
                <a:srgbClr val="CA173E"/>
              </a:solidFill>
              <a:latin typeface="Segoe UI Light" pitchFamily="34" charset="0"/>
              <a:ea typeface="Microsoft JhengHei" pitchFamily="34" charset="-120"/>
              <a:cs typeface="Segoe UI Light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18484" y="3127261"/>
            <a:ext cx="189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LEGENDE 60 WH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40353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WH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72252" y="3127261"/>
            <a:ext cx="1890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BIRNE 60 WH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94121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WH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1717" y="3127261"/>
            <a:ext cx="2079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NEBULA </a:t>
            </a:r>
            <a:r>
              <a:rPr lang="fr-FR" sz="1400" dirty="0" err="1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steam</a:t>
            </a:r>
            <a:r>
              <a:rPr lang="fr-FR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 60 WH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56677" y="1396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WH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74776" y="3120261"/>
            <a:ext cx="2079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INFINITUM max 60 WH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19736" y="1389590"/>
            <a:ext cx="18524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Segoe UI Semibold" pitchFamily="34" charset="0"/>
                <a:cs typeface="Segoe UI Semibold" pitchFamily="34" charset="0"/>
              </a:rPr>
              <a:t>RIFLESSO 60 WH V2</a:t>
            </a:r>
            <a:endParaRPr lang="en-US" sz="1400" dirty="0">
              <a:solidFill>
                <a:prstClr val="black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5" b="21206"/>
          <a:stretch/>
        </p:blipFill>
        <p:spPr>
          <a:xfrm>
            <a:off x="10760338" y="6542596"/>
            <a:ext cx="1114137" cy="2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223</Words>
  <Application>Microsoft Office PowerPoint</Application>
  <PresentationFormat>Широкоэкранный</PresentationFormat>
  <Paragraphs>57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Meiryo</vt:lpstr>
      <vt:lpstr>Microsoft JhengHei</vt:lpstr>
      <vt:lpstr>Arial</vt:lpstr>
      <vt:lpstr>Calibri</vt:lpstr>
      <vt:lpstr>Calibri Light</vt:lpstr>
      <vt:lpstr>Segoe UI Light</vt:lpstr>
      <vt:lpstr>Segoe UI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 Беляева</dc:creator>
  <cp:lastModifiedBy>Александра Беляева</cp:lastModifiedBy>
  <cp:revision>12</cp:revision>
  <dcterms:created xsi:type="dcterms:W3CDTF">2023-05-26T12:06:41Z</dcterms:created>
  <dcterms:modified xsi:type="dcterms:W3CDTF">2024-01-11T08:16:00Z</dcterms:modified>
</cp:coreProperties>
</file>