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67" r:id="rId2"/>
    <p:sldId id="259" r:id="rId3"/>
    <p:sldId id="703921652" r:id="rId4"/>
    <p:sldId id="703921654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1F94D2"/>
    <a:srgbClr val="009CDB"/>
    <a:srgbClr val="1F95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24" autoAdjust="0"/>
    <p:restoredTop sz="94660"/>
  </p:normalViewPr>
  <p:slideViewPr>
    <p:cSldViewPr snapToGrid="0">
      <p:cViewPr varScale="1">
        <p:scale>
          <a:sx n="90" d="100"/>
          <a:sy n="90" d="100"/>
        </p:scale>
        <p:origin x="776" y="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3D450-6DE5-45C4-AA11-6222844ADD5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4BDE2-86D9-4B37-B86D-2494D8FF4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2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DECA5-C171-43B1-BFFF-8054B9A889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B4701B-A6A0-4090-99D9-79E2475269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4677B-DE2C-41CF-9525-75498E61E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338E-7C68-431C-8499-E927E5836FE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F645D-5B46-4302-9131-CB1BBF563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F3A12-9549-4B21-AE9D-16AEB45CA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5654-3511-4E67-8CD1-2EBE8D608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2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FAE23-52E5-45F4-8AAB-EE0751209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1D736-F37F-4409-B270-9B0391CA36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A13E6-9507-4781-921C-103B38603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338E-7C68-431C-8499-E927E5836FE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E9DCD-0770-480D-B54C-8D1632A3D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0E50A-45B3-4865-A624-05D280DE4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5654-3511-4E67-8CD1-2EBE8D608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5DF01E-2CCC-4912-9272-866D0883C6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8F9620-7806-43EF-B755-E72984EAB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576A2-9033-4CC6-B893-F542DC67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338E-7C68-431C-8499-E927E5836FE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1621B-52A1-43D5-A089-8C1D0B431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238D6-206B-43FE-8593-2F071105B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5654-3511-4E67-8CD1-2EBE8D608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1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9FAB8-E0E5-4F31-88C8-61192FFC5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B5A6A-E3FD-4EF3-A432-D81A9E755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437E3-AE10-4A19-B200-8E2611104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338E-7C68-431C-8499-E927E5836FE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CBA4B-1900-42BA-929A-5BE9D1CAC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14C13-2DDC-4B18-BEB7-5472BD4A9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5654-3511-4E67-8CD1-2EBE8D608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985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7A8EB-82E8-4431-94EC-FBF5D8559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26477-8D55-4A89-B463-226C6C1D5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8C4E-BEAF-480F-B099-E94D6C525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338E-7C68-431C-8499-E927E5836FE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37008-70E5-4760-BF95-4AADA3570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57A4A-6027-42B8-8CD1-07D7DC648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5654-3511-4E67-8CD1-2EBE8D608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1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500CF-0374-424C-B915-3EBA5F3CA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37BFE-125D-441A-832A-743D4D6830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CA93D2-5695-49F2-A74A-163009031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FC7BF-6A15-4992-9C18-9590D0E97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338E-7C68-431C-8499-E927E5836FE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590DFC-24B4-4346-A15A-06537B9F8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39846C-5848-44DF-A6B5-CC1AF7BC2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5654-3511-4E67-8CD1-2EBE8D608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06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46717-782D-4959-8D75-CBCE2803A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39251B-7C5E-4D26-9C20-9F9AF5125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865AD1-C552-4AC1-A64E-523F5FD90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A09CE6-9F5E-4E45-9EF0-F76535D618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622F03-6753-45B4-8FDD-2EE65E242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A546DF-81A0-48F5-A3E5-96258360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338E-7C68-431C-8499-E927E5836FE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C51396-3058-4290-98CD-9A4710720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9C86CA-C654-462D-AE13-230A2E250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5654-3511-4E67-8CD1-2EBE8D608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9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6DBF3-9091-49B6-A810-EFD25E175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617D34-B66D-46F6-A6E9-47C67BE38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338E-7C68-431C-8499-E927E5836FE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559653-45D7-4141-B63B-104F29CDF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417221-8FFB-412A-8DF3-124456924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5654-3511-4E67-8CD1-2EBE8D608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40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4CD3B1-06E7-4A68-BF8E-0C35EE709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338E-7C68-431C-8499-E927E5836FE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87BF7F-2694-444E-8A1E-4CBA0F12E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9618AC-201A-49DE-94EB-5C8318CA3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5654-3511-4E67-8CD1-2EBE8D608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3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CE938-CB85-43BF-B897-EB00982B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F9AEF-2A2C-4959-A4C1-15AB4141B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4B85AC-74AD-4A05-B21E-8D8C75EDDE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8788F0-544A-4C11-AC67-334BFD49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338E-7C68-431C-8499-E927E5836FE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DF36E4-4AEB-4C87-B00E-A2E0BB14B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99874-24D5-4426-9B0A-7D3CE09FA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5654-3511-4E67-8CD1-2EBE8D608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68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36CB9-7A0A-4D59-A0B8-84AA4C5AA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DE734F-3684-4BEA-9C57-A466815663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284AF6-D81A-4D82-9FBA-62BFF25F7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E8CD-FEC3-4B0F-9560-972D30F17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338E-7C68-431C-8499-E927E5836FE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131B-E83A-4C76-8A11-76F2C81FC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14D2F3-8A84-49C2-ACB2-8D4BEECD4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5654-3511-4E67-8CD1-2EBE8D608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36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448FD9-A201-4184-B33E-A757B5C86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176E9-7B0A-4575-BCAB-ED709FD7E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1E33A-0C94-4AF7-8004-2E366E6FEF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4338E-7C68-431C-8499-E927E5836FE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49402-CD18-4E07-84A5-79DBEEB28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2D606-6530-46DF-9760-703F1E56B7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55654-3511-4E67-8CD1-2EBE8D608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2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.emf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E9BB5F6-3D71-4E20-B723-51428B21681F}"/>
              </a:ext>
            </a:extLst>
          </p:cNvPr>
          <p:cNvSpPr txBox="1">
            <a:spLocks noChangeAspect="1"/>
          </p:cNvSpPr>
          <p:nvPr/>
        </p:nvSpPr>
        <p:spPr>
          <a:xfrm>
            <a:off x="878389" y="2535733"/>
            <a:ext cx="9174131" cy="668237"/>
          </a:xfrm>
          <a:prstGeom prst="rect">
            <a:avLst/>
          </a:prstGeom>
        </p:spPr>
        <p:txBody>
          <a:bodyPr wrap="square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400" b="1" i="0" kern="1200" baseline="0">
                <a:solidFill>
                  <a:srgbClr val="009CDB"/>
                </a:solidFill>
                <a:latin typeface="Gotham-Bold" charset="0"/>
                <a:ea typeface="Gotham-Bold" charset="0"/>
                <a:cs typeface="Gotham-Bold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rPr>
              <a:t>Midea DW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rPr>
              <a:t>New lineup</a:t>
            </a:r>
            <a:endParaRPr kumimoji="0" lang="en-CA" sz="2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F2DA74-5E37-45BE-9DD6-B69334B8A5DB}"/>
              </a:ext>
            </a:extLst>
          </p:cNvPr>
          <p:cNvSpPr txBox="1"/>
          <p:nvPr/>
        </p:nvSpPr>
        <p:spPr>
          <a:xfrm>
            <a:off x="0" y="6360254"/>
            <a:ext cx="1218735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Ju</a:t>
            </a:r>
            <a:r>
              <a:rPr lang="en-US" sz="1200" dirty="0" err="1">
                <a:solidFill>
                  <a:schemeClr val="bg1"/>
                </a:solidFill>
              </a:rPr>
              <a:t>ly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2023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7035C32-8EE5-40D0-8ED1-B5D3F545AC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12" r="9267"/>
          <a:stretch/>
        </p:blipFill>
        <p:spPr>
          <a:xfrm>
            <a:off x="10375428" y="485283"/>
            <a:ext cx="1231150" cy="8127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31446B9-E737-1517-D9AE-24A5A8782D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864"/>
            <a:ext cx="12192000" cy="6822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762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7035C32-8EE5-40D0-8ED1-B5D3F545AC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12" r="9267"/>
          <a:stretch/>
        </p:blipFill>
        <p:spPr>
          <a:xfrm>
            <a:off x="10375428" y="485283"/>
            <a:ext cx="1231150" cy="812791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096CB950-F850-5196-DCB9-9E52AE4AE414}"/>
              </a:ext>
            </a:extLst>
          </p:cNvPr>
          <p:cNvSpPr txBox="1">
            <a:spLocks noChangeAspect="1"/>
          </p:cNvSpPr>
          <p:nvPr/>
        </p:nvSpPr>
        <p:spPr>
          <a:xfrm>
            <a:off x="878389" y="2535733"/>
            <a:ext cx="9174131" cy="668237"/>
          </a:xfrm>
          <a:prstGeom prst="rect">
            <a:avLst/>
          </a:prstGeom>
        </p:spPr>
        <p:txBody>
          <a:bodyPr wrap="square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400" b="1" i="0" kern="1200" baseline="0">
                <a:solidFill>
                  <a:srgbClr val="009CDB"/>
                </a:solidFill>
                <a:latin typeface="Gotham-Bold" charset="0"/>
                <a:ea typeface="Gotham-Bold" charset="0"/>
                <a:cs typeface="Gotham-Bold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</a:rPr>
              <a:t>MIDEA BI OVEN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</a:rPr>
              <a:t>Model range</a:t>
            </a:r>
            <a:r>
              <a:rPr lang="ru-RU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838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862E8255-84B1-4C4A-B48B-9E64C5679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285" y="2475096"/>
            <a:ext cx="2775213" cy="2730452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6DA7EC89-35C6-403B-A3E6-E44DAFF22C9E}"/>
              </a:ext>
            </a:extLst>
          </p:cNvPr>
          <p:cNvSpPr/>
          <p:nvPr/>
        </p:nvSpPr>
        <p:spPr>
          <a:xfrm>
            <a:off x="10304121" y="0"/>
            <a:ext cx="1503180" cy="1182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30">
            <a:extLst>
              <a:ext uri="{FF2B5EF4-FFF2-40B4-BE49-F238E27FC236}">
                <a16:creationId xmlns:a16="http://schemas.microsoft.com/office/drawing/2014/main" id="{647B384F-CFA7-56F9-005F-7B674E6A1C72}"/>
              </a:ext>
            </a:extLst>
          </p:cNvPr>
          <p:cNvCxnSpPr>
            <a:cxnSpLocks/>
          </p:cNvCxnSpPr>
          <p:nvPr/>
        </p:nvCxnSpPr>
        <p:spPr>
          <a:xfrm>
            <a:off x="488874" y="880612"/>
            <a:ext cx="11001960" cy="0"/>
          </a:xfrm>
          <a:prstGeom prst="line">
            <a:avLst/>
          </a:prstGeom>
          <a:ln w="3175">
            <a:solidFill>
              <a:srgbClr val="009C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32">
            <a:extLst>
              <a:ext uri="{FF2B5EF4-FFF2-40B4-BE49-F238E27FC236}">
                <a16:creationId xmlns:a16="http://schemas.microsoft.com/office/drawing/2014/main" id="{16A0FF42-7014-B86A-A28D-CFDCE14604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61" r="10299"/>
          <a:stretch/>
        </p:blipFill>
        <p:spPr>
          <a:xfrm>
            <a:off x="10375428" y="369874"/>
            <a:ext cx="1231150" cy="787358"/>
          </a:xfrm>
          <a:prstGeom prst="rect">
            <a:avLst/>
          </a:prstGeom>
        </p:spPr>
      </p:pic>
      <p:sp>
        <p:nvSpPr>
          <p:cNvPr id="8" name="Rectangle 33">
            <a:extLst>
              <a:ext uri="{FF2B5EF4-FFF2-40B4-BE49-F238E27FC236}">
                <a16:creationId xmlns:a16="http://schemas.microsoft.com/office/drawing/2014/main" id="{89AAFD50-B8CA-4122-D50E-E9D035A1C25F}"/>
              </a:ext>
            </a:extLst>
          </p:cNvPr>
          <p:cNvSpPr/>
          <p:nvPr/>
        </p:nvSpPr>
        <p:spPr>
          <a:xfrm>
            <a:off x="10440136" y="0"/>
            <a:ext cx="1231150" cy="11826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34">
            <a:extLst>
              <a:ext uri="{FF2B5EF4-FFF2-40B4-BE49-F238E27FC236}">
                <a16:creationId xmlns:a16="http://schemas.microsoft.com/office/drawing/2014/main" id="{CE06DE94-55E6-AC75-D6DD-637E4332C5D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12" r="9267"/>
          <a:stretch/>
        </p:blipFill>
        <p:spPr>
          <a:xfrm>
            <a:off x="10375428" y="485283"/>
            <a:ext cx="1231150" cy="812791"/>
          </a:xfrm>
          <a:prstGeom prst="rect">
            <a:avLst/>
          </a:prstGeom>
        </p:spPr>
      </p:pic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21724F34-714B-08DA-0C68-71D5BA70C5B9}"/>
              </a:ext>
            </a:extLst>
          </p:cNvPr>
          <p:cNvSpPr txBox="1">
            <a:spLocks noChangeAspect="1"/>
          </p:cNvSpPr>
          <p:nvPr/>
        </p:nvSpPr>
        <p:spPr>
          <a:xfrm>
            <a:off x="407619" y="429434"/>
            <a:ext cx="9174131" cy="668237"/>
          </a:xfrm>
          <a:prstGeom prst="rect">
            <a:avLst/>
          </a:prstGeom>
        </p:spPr>
        <p:txBody>
          <a:bodyPr wrap="square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400" b="1" i="0" kern="1200" baseline="0">
                <a:solidFill>
                  <a:srgbClr val="009CDB"/>
                </a:solidFill>
                <a:latin typeface="Gotham-Bold" charset="0"/>
                <a:ea typeface="Gotham-Bold" charset="0"/>
                <a:cs typeface="Gotham-Bold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OHA BI OVEN 202</a:t>
            </a:r>
            <a:r>
              <a:rPr lang="ru-RU" sz="2400" dirty="0">
                <a:solidFill>
                  <a:schemeClr val="tx1"/>
                </a:solidFill>
                <a:latin typeface="+mn-lt"/>
              </a:rPr>
              <a:t>5</a:t>
            </a:r>
            <a:endParaRPr kumimoji="0" lang="en-CA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B9C361-27C7-647D-FB73-A0264ACEC029}"/>
              </a:ext>
            </a:extLst>
          </p:cNvPr>
          <p:cNvSpPr txBox="1"/>
          <p:nvPr/>
        </p:nvSpPr>
        <p:spPr>
          <a:xfrm>
            <a:off x="7575000" y="5902538"/>
            <a:ext cx="191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Фев</a:t>
            </a:r>
            <a:endParaRPr lang="ru-RU" dirty="0"/>
          </a:p>
        </p:txBody>
      </p:sp>
      <p:sp>
        <p:nvSpPr>
          <p:cNvPr id="41" name="CasellaDiTesto 7">
            <a:extLst>
              <a:ext uri="{FF2B5EF4-FFF2-40B4-BE49-F238E27FC236}">
                <a16:creationId xmlns:a16="http://schemas.microsoft.com/office/drawing/2014/main" id="{0B5BA2DA-0A5D-418E-A8D9-DE3186F92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2915" y="2475095"/>
            <a:ext cx="3573017" cy="3358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1400" b="1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MO3700</a:t>
            </a:r>
            <a:r>
              <a:rPr lang="ru-RU" altLang="zh-CN" sz="1400" b="1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7</a:t>
            </a:r>
            <a:r>
              <a:rPr lang="en-US" altLang="zh-CN" sz="1400" b="1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GB</a:t>
            </a:r>
            <a:endParaRPr lang="en-US" altLang="zh-CN" sz="1200" b="1" dirty="0"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eaLnBrk="1" hangingPunct="1"/>
            <a:endParaRPr lang="en-US" altLang="zh-CN" sz="1200" dirty="0"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Объем – </a:t>
            </a:r>
            <a:r>
              <a:rPr lang="en-US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60</a:t>
            </a: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Л</a:t>
            </a:r>
            <a:endParaRPr lang="en-US" altLang="zh-CN" sz="1200" dirty="0"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7 </a:t>
            </a: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режимов </a:t>
            </a:r>
            <a:endParaRPr lang="en-US" altLang="zh-CN" sz="1200" dirty="0"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3 Push-Pull </a:t>
            </a: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кнопки </a:t>
            </a: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Механическое управление</a:t>
            </a: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Направляющие – штамповка 5 уровней</a:t>
            </a: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Дверь - 2 стекла</a:t>
            </a: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2 противня ( 45 мм / противень для аэрогриля)</a:t>
            </a: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Вентилятор (сверху)</a:t>
            </a:r>
            <a:endParaRPr lang="en-US" altLang="zh-CN" sz="1200" dirty="0"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200" b="0" i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560*450*575mm</a:t>
            </a:r>
            <a:endParaRPr lang="ru-RU" altLang="zh-CN" sz="1200" dirty="0"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zh-CN" sz="1200" dirty="0">
              <a:solidFill>
                <a:srgbClr val="0070C0"/>
              </a:solidFill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ru-RU" altLang="zh-CN" sz="1200" dirty="0">
              <a:solidFill>
                <a:srgbClr val="0070C0"/>
              </a:solidFill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zh-CN" sz="1200" dirty="0">
              <a:solidFill>
                <a:srgbClr val="0070C0"/>
              </a:solidFill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eaLnBrk="1" hangingPunct="1">
              <a:lnSpc>
                <a:spcPct val="120000"/>
              </a:lnSpc>
            </a:pPr>
            <a:r>
              <a:rPr lang="ru-RU" altLang="zh-CN" sz="1200" dirty="0">
                <a:solidFill>
                  <a:srgbClr val="0070C0"/>
                </a:solidFill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  </a:t>
            </a:r>
            <a:r>
              <a:rPr lang="en-US" altLang="zh-CN" sz="1200" dirty="0">
                <a:solidFill>
                  <a:srgbClr val="0070C0"/>
                </a:solidFill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RRP 2</a:t>
            </a:r>
            <a:r>
              <a:rPr lang="ru-RU" altLang="zh-CN" sz="1200" dirty="0">
                <a:solidFill>
                  <a:srgbClr val="0070C0"/>
                </a:solidFill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8</a:t>
            </a:r>
            <a:r>
              <a:rPr lang="en-US" altLang="zh-CN" sz="1200" dirty="0">
                <a:solidFill>
                  <a:srgbClr val="0070C0"/>
                </a:solidFill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 990</a:t>
            </a:r>
          </a:p>
        </p:txBody>
      </p:sp>
    </p:spTree>
    <p:extLst>
      <p:ext uri="{BB962C8B-B14F-4D97-AF65-F5344CB8AC3E}">
        <p14:creationId xmlns:p14="http://schemas.microsoft.com/office/powerpoint/2010/main" val="2235720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7">
            <a:extLst>
              <a:ext uri="{FF2B5EF4-FFF2-40B4-BE49-F238E27FC236}">
                <a16:creationId xmlns:a16="http://schemas.microsoft.com/office/drawing/2014/main" id="{00000000-0008-0000-0100-000008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573" y="2103632"/>
            <a:ext cx="2902427" cy="2857871"/>
          </a:xfrm>
          <a:prstGeom prst="rect">
            <a:avLst/>
          </a:prstGeom>
        </p:spPr>
      </p:pic>
      <p:pic>
        <p:nvPicPr>
          <p:cNvPr id="2" name="图片 8">
            <a:extLst>
              <a:ext uri="{FF2B5EF4-FFF2-40B4-BE49-F238E27FC236}">
                <a16:creationId xmlns:a16="http://schemas.microsoft.com/office/drawing/2014/main" id="{00000000-0008-0000-0100-0000090000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890" y="2673711"/>
            <a:ext cx="2902427" cy="2841731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6DA7EC89-35C6-403B-A3E6-E44DAFF22C9E}"/>
              </a:ext>
            </a:extLst>
          </p:cNvPr>
          <p:cNvSpPr/>
          <p:nvPr/>
        </p:nvSpPr>
        <p:spPr>
          <a:xfrm>
            <a:off x="10304121" y="0"/>
            <a:ext cx="1503180" cy="1182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30">
            <a:extLst>
              <a:ext uri="{FF2B5EF4-FFF2-40B4-BE49-F238E27FC236}">
                <a16:creationId xmlns:a16="http://schemas.microsoft.com/office/drawing/2014/main" id="{647B384F-CFA7-56F9-005F-7B674E6A1C72}"/>
              </a:ext>
            </a:extLst>
          </p:cNvPr>
          <p:cNvCxnSpPr>
            <a:cxnSpLocks/>
          </p:cNvCxnSpPr>
          <p:nvPr/>
        </p:nvCxnSpPr>
        <p:spPr>
          <a:xfrm>
            <a:off x="488874" y="880612"/>
            <a:ext cx="11001960" cy="0"/>
          </a:xfrm>
          <a:prstGeom prst="line">
            <a:avLst/>
          </a:prstGeom>
          <a:ln w="3175">
            <a:solidFill>
              <a:srgbClr val="009C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32">
            <a:extLst>
              <a:ext uri="{FF2B5EF4-FFF2-40B4-BE49-F238E27FC236}">
                <a16:creationId xmlns:a16="http://schemas.microsoft.com/office/drawing/2014/main" id="{16A0FF42-7014-B86A-A28D-CFDCE14604B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61" r="10299"/>
          <a:stretch/>
        </p:blipFill>
        <p:spPr>
          <a:xfrm>
            <a:off x="10375428" y="369874"/>
            <a:ext cx="1231150" cy="787358"/>
          </a:xfrm>
          <a:prstGeom prst="rect">
            <a:avLst/>
          </a:prstGeom>
        </p:spPr>
      </p:pic>
      <p:sp>
        <p:nvSpPr>
          <p:cNvPr id="8" name="Rectangle 33">
            <a:extLst>
              <a:ext uri="{FF2B5EF4-FFF2-40B4-BE49-F238E27FC236}">
                <a16:creationId xmlns:a16="http://schemas.microsoft.com/office/drawing/2014/main" id="{89AAFD50-B8CA-4122-D50E-E9D035A1C25F}"/>
              </a:ext>
            </a:extLst>
          </p:cNvPr>
          <p:cNvSpPr/>
          <p:nvPr/>
        </p:nvSpPr>
        <p:spPr>
          <a:xfrm>
            <a:off x="10440136" y="0"/>
            <a:ext cx="1231150" cy="11826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34">
            <a:extLst>
              <a:ext uri="{FF2B5EF4-FFF2-40B4-BE49-F238E27FC236}">
                <a16:creationId xmlns:a16="http://schemas.microsoft.com/office/drawing/2014/main" id="{CE06DE94-55E6-AC75-D6DD-637E4332C5D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12" r="9267"/>
          <a:stretch/>
        </p:blipFill>
        <p:spPr>
          <a:xfrm>
            <a:off x="10375428" y="485283"/>
            <a:ext cx="1231150" cy="812791"/>
          </a:xfrm>
          <a:prstGeom prst="rect">
            <a:avLst/>
          </a:prstGeom>
        </p:spPr>
      </p:pic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21724F34-714B-08DA-0C68-71D5BA70C5B9}"/>
              </a:ext>
            </a:extLst>
          </p:cNvPr>
          <p:cNvSpPr txBox="1">
            <a:spLocks noChangeAspect="1"/>
          </p:cNvSpPr>
          <p:nvPr/>
        </p:nvSpPr>
        <p:spPr>
          <a:xfrm>
            <a:off x="407619" y="429434"/>
            <a:ext cx="9174131" cy="668237"/>
          </a:xfrm>
          <a:prstGeom prst="rect">
            <a:avLst/>
          </a:prstGeom>
        </p:spPr>
        <p:txBody>
          <a:bodyPr wrap="square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400" b="1" i="0" kern="1200" baseline="0">
                <a:solidFill>
                  <a:srgbClr val="009CDB"/>
                </a:solidFill>
                <a:latin typeface="Gotham-Bold" charset="0"/>
                <a:ea typeface="Gotham-Bold" charset="0"/>
                <a:cs typeface="Gotham-Bold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OHA BI OVEN 202</a:t>
            </a:r>
            <a:r>
              <a:rPr lang="ru-RU" sz="2400" dirty="0">
                <a:solidFill>
                  <a:schemeClr val="tx1"/>
                </a:solidFill>
                <a:latin typeface="+mn-lt"/>
              </a:rPr>
              <a:t>5</a:t>
            </a:r>
            <a:endParaRPr kumimoji="0" lang="en-CA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B9C361-27C7-647D-FB73-A0264ACEC029}"/>
              </a:ext>
            </a:extLst>
          </p:cNvPr>
          <p:cNvSpPr txBox="1"/>
          <p:nvPr/>
        </p:nvSpPr>
        <p:spPr>
          <a:xfrm>
            <a:off x="7575000" y="5902538"/>
            <a:ext cx="191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Фев</a:t>
            </a:r>
            <a:endParaRPr lang="ru-RU" dirty="0"/>
          </a:p>
        </p:txBody>
      </p:sp>
      <p:sp>
        <p:nvSpPr>
          <p:cNvPr id="41" name="CasellaDiTesto 7">
            <a:extLst>
              <a:ext uri="{FF2B5EF4-FFF2-40B4-BE49-F238E27FC236}">
                <a16:creationId xmlns:a16="http://schemas.microsoft.com/office/drawing/2014/main" id="{0B5BA2DA-0A5D-418E-A8D9-DE3186F92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2915" y="2475095"/>
            <a:ext cx="3624776" cy="3358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1400" b="1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MO4700</a:t>
            </a:r>
            <a:r>
              <a:rPr lang="ru-RU" altLang="zh-CN" sz="1400" b="1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7</a:t>
            </a:r>
            <a:r>
              <a:rPr lang="en-US" altLang="zh-CN" sz="1400" b="1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GB</a:t>
            </a:r>
            <a:r>
              <a:rPr lang="ru-RU" altLang="zh-CN" sz="1400" b="1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/</a:t>
            </a:r>
            <a:r>
              <a:rPr lang="en-US" altLang="zh-CN" sz="1400" b="1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GW/GX</a:t>
            </a:r>
            <a:endParaRPr lang="en-US" altLang="zh-CN" sz="1200" b="1" dirty="0"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eaLnBrk="1" hangingPunct="1"/>
            <a:endParaRPr lang="en-US" altLang="zh-CN" sz="1200" dirty="0"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Объем – </a:t>
            </a:r>
            <a:r>
              <a:rPr lang="en-US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60</a:t>
            </a: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Л</a:t>
            </a:r>
            <a:endParaRPr lang="en-US" altLang="zh-CN" sz="1200" dirty="0"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7 </a:t>
            </a: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режимов </a:t>
            </a:r>
            <a:endParaRPr lang="en-US" altLang="zh-CN" sz="1200" dirty="0"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2</a:t>
            </a:r>
            <a:r>
              <a:rPr lang="en-US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 Push-Pull </a:t>
            </a: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кнопки </a:t>
            </a: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Механическое/ Сенсорное управление</a:t>
            </a: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Дисплей</a:t>
            </a: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Направляющие – штамповка 5 уровней</a:t>
            </a: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Дверь - 2 стекла</a:t>
            </a: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2 противня ( 45 мм / противень для аэрогриля)</a:t>
            </a: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altLang="zh-CN" sz="12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Вентилятор (сверху)</a:t>
            </a:r>
            <a:endParaRPr lang="en-US" altLang="zh-CN" sz="1200" dirty="0"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171450" indent="-17145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560*450*575mm</a:t>
            </a:r>
            <a:endParaRPr lang="ru-RU" altLang="zh-CN" sz="1200" dirty="0"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eaLnBrk="1" hangingPunct="1">
              <a:lnSpc>
                <a:spcPct val="120000"/>
              </a:lnSpc>
            </a:pPr>
            <a:endParaRPr lang="en-US" altLang="zh-CN" sz="1200" dirty="0">
              <a:solidFill>
                <a:srgbClr val="0070C0"/>
              </a:solidFill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eaLnBrk="1" hangingPunct="1">
              <a:lnSpc>
                <a:spcPct val="120000"/>
              </a:lnSpc>
            </a:pPr>
            <a:endParaRPr lang="en-US" altLang="zh-CN" sz="1200" dirty="0">
              <a:solidFill>
                <a:srgbClr val="0070C0"/>
              </a:solidFill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eaLnBrk="1" hangingPunct="1">
              <a:lnSpc>
                <a:spcPct val="120000"/>
              </a:lnSpc>
            </a:pPr>
            <a:r>
              <a:rPr lang="ru-RU" altLang="zh-CN" sz="1200" dirty="0">
                <a:solidFill>
                  <a:srgbClr val="0070C0"/>
                </a:solidFill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  </a:t>
            </a:r>
            <a:r>
              <a:rPr lang="en-US" altLang="zh-CN" sz="1200" dirty="0">
                <a:solidFill>
                  <a:srgbClr val="0070C0"/>
                </a:solidFill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RRP </a:t>
            </a:r>
            <a:r>
              <a:rPr lang="ru-RU" altLang="zh-CN" sz="1200" dirty="0">
                <a:solidFill>
                  <a:srgbClr val="0070C0"/>
                </a:solidFill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31</a:t>
            </a:r>
            <a:r>
              <a:rPr lang="en-US" altLang="zh-CN" sz="1200" dirty="0">
                <a:solidFill>
                  <a:srgbClr val="0070C0"/>
                </a:solidFill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 990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56C2C278-1FD3-62D6-B3FA-5CCBF355A3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64133" y="3246936"/>
            <a:ext cx="2787399" cy="2730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045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E9BB5F6-3D71-4E20-B723-51428B21681F}"/>
              </a:ext>
            </a:extLst>
          </p:cNvPr>
          <p:cNvSpPr txBox="1">
            <a:spLocks noChangeAspect="1"/>
          </p:cNvSpPr>
          <p:nvPr/>
        </p:nvSpPr>
        <p:spPr>
          <a:xfrm>
            <a:off x="1" y="3192680"/>
            <a:ext cx="12192000" cy="668237"/>
          </a:xfrm>
          <a:prstGeom prst="rect">
            <a:avLst/>
          </a:prstGeom>
        </p:spPr>
        <p:txBody>
          <a:bodyPr wrap="square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400" b="1" i="0" kern="1200" baseline="0">
                <a:solidFill>
                  <a:srgbClr val="009CDB"/>
                </a:solidFill>
                <a:latin typeface="Gotham-Bold" charset="0"/>
                <a:ea typeface="Gotham-Bold" charset="0"/>
                <a:cs typeface="Gotham-Bold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33" b="0" i="0" kern="1200">
                <a:solidFill>
                  <a:schemeClr val="tx1"/>
                </a:solidFill>
                <a:latin typeface="Gotham-Book" charset="0"/>
                <a:ea typeface="Gotham-Book" charset="0"/>
                <a:cs typeface="Gotham-Book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rPr>
              <a:t>Thank you.</a:t>
            </a:r>
            <a:endParaRPr kumimoji="0" lang="en-CA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7035C32-8EE5-40D0-8ED1-B5D3F545AC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12" r="9267"/>
          <a:stretch/>
        </p:blipFill>
        <p:spPr>
          <a:xfrm>
            <a:off x="10375428" y="485283"/>
            <a:ext cx="1231150" cy="81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750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38391</TotalTime>
  <Words>118</Words>
  <Application>Microsoft Office PowerPoint</Application>
  <PresentationFormat>Широкоэкранный</PresentationFormat>
  <Paragraphs>40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Gotham-Bold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Евгений Ксенжик</dc:creator>
  <cp:lastModifiedBy>Олег Яннаев</cp:lastModifiedBy>
  <cp:revision>160</cp:revision>
  <dcterms:created xsi:type="dcterms:W3CDTF">2022-01-11T20:43:55Z</dcterms:created>
  <dcterms:modified xsi:type="dcterms:W3CDTF">2025-01-22T14:16:57Z</dcterms:modified>
</cp:coreProperties>
</file>