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5E3CD1-9077-424C-9527-E22D41C48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15D69BF-FF23-44D8-B237-704C943C14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FFC6DF-04BB-403D-A9C4-1C48D2863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C440B0-DC8E-4634-9544-1F6287D35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64E7A2-1E90-4B24-9EC6-735FC60AA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01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0576EE-FC42-467F-BEB4-D82E37E47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2C8CE29-4D39-4498-BD7C-62E8141A1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DE4FB6-216A-419C-9589-31F40CE87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F0BF21-FF63-46BF-847B-0C3F09391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5737AC-1715-42E6-B4CA-764896E04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0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0341CC1-0288-41CF-A9A4-55A40BFEE7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4A370D-958D-4570-8356-AA6B8BF78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FA1472-6023-4FFA-B3E5-8354E770E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BF2611-3536-42F8-8946-43DE43D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F98C2F-4D2A-412F-B99C-01C8A4A8A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658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DEE9D8-93B4-4ADE-8937-56F0DD383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D5ED27-3B10-4127-8842-87562F2C0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857B5B-7BE7-4CB1-A17E-93AC86D13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41A80D-BBC5-407B-A4C2-4ED394B7C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84DDB7-F90E-4290-BED2-12417FA95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472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B46260-A491-478D-827A-424C9F7AA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9118E55-7A16-4302-A67D-7F6A495C6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C4CC7A-DD87-42B3-9D13-A2833D943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3ACF78-2CAE-4C12-AFF1-B52AF891A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5485B4-B91C-4617-86F9-C7BD42A83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437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BBF375-2D63-4CF3-A24B-8CE9328E8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80F326-A06D-4BA9-A7E8-0B89B7759E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698B353-AF9F-4EAC-86D5-32E2888D52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73145-C13A-4BF1-AFEF-53F36E8DD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060C70-C658-4F12-9371-C2B40DA15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3DBEF3-3811-435A-8F9C-F1DC3EE71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43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0249FF-23E1-44C8-B363-1ADA1F1E4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0B8447C-950E-4D41-910E-C4D5F7A9D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BF9D1E8-5157-4BE2-9EAA-812753E8A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70C2DD6-C6C9-4FBC-91B6-02124FAE2E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5182BA3-3586-4991-9978-0DF358432C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732F038-FFF3-4574-90BE-66C653157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DA23AD2-B0B5-4966-9484-32EB13FB9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7C7F239-E1A8-45BA-969E-92BDDE976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46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C60728-A364-444F-A2C2-B189B693A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1ADC36F-B220-41E4-94D7-959CD5810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D146A96-2DDC-4602-8387-4B5716C1E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B93C4AA-5C5C-445D-8AD2-7D31F53CE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425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76B7DFD-A04F-4303-BD99-3039EF0FC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BA75B32-A027-4234-AC54-4AB5DE365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864C9DA-1D48-4AEF-A4EA-72C9B82CE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93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81772-7570-4664-92A8-FB056D31B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E5537E-563F-4633-B84E-6EA070483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0F68BB2-F042-4CFB-A038-907D2C3504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C7C9F7F-15D3-47FB-A1A4-6FAE7B5F3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9C5458-9F0B-4E16-9FB6-F73ADB8C1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351255-A3B1-422D-A150-20A880837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696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62F301-1480-4F4F-A2D4-BC6CD645E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9B6B91-C72F-46A3-BAD4-6B77FEDEBF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5B05FFB-AB2C-43FA-AF32-FFC26F080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2FF7B5-E1A5-4626-8B3F-DECF5E8E3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108F0F3-7370-4F1F-8EA6-ED4DBFE30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4222BA-5A6A-4479-89E1-CB5C6A9C2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207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A6F862-6E7B-4CC1-BD4A-6D5B3E3D2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B0ACD0-CDA6-49F1-9B75-69D427930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4EB3FA-147E-4CEF-9957-2A8F64F6A9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2AD7A-3983-4CFB-BA7E-9889A7EE6C5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1EBF7E-4D7F-47CE-83C4-4C5086AF09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781E36-BCF7-4055-89EA-2862636824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F5CF2-0A68-4448-919C-7D673BDB6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89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07887" y="1348866"/>
            <a:ext cx="4162148" cy="50712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spc="-25" dirty="0" err="1">
                <a:latin typeface="Calibri"/>
                <a:cs typeface="Calibri"/>
              </a:rPr>
              <a:t>Отдельностоящая</a:t>
            </a:r>
            <a:r>
              <a:rPr lang="ru-RU" sz="1200" b="1" spc="15" dirty="0">
                <a:latin typeface="Calibri"/>
                <a:cs typeface="Calibri"/>
              </a:rPr>
              <a:t> </a:t>
            </a:r>
            <a:r>
              <a:rPr lang="ru-RU" sz="1200" b="1" spc="-10" dirty="0">
                <a:latin typeface="Calibri"/>
                <a:cs typeface="Calibri"/>
              </a:rPr>
              <a:t>стиральная машина </a:t>
            </a:r>
            <a:r>
              <a:rPr lang="en-US" sz="1200" b="1" spc="-10" dirty="0">
                <a:latin typeface="Calibri"/>
                <a:cs typeface="Calibri"/>
              </a:rPr>
              <a:t>ALBA LA 10754 VI</a:t>
            </a:r>
            <a:endParaRPr lang="ru-RU" sz="1200" b="1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spc="-55" dirty="0">
                <a:latin typeface="Calibri"/>
                <a:cs typeface="Calibri"/>
              </a:rPr>
              <a:t>Глубина</a:t>
            </a:r>
            <a:r>
              <a:rPr lang="ru-RU" sz="1200" spc="-70" dirty="0"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60 </a:t>
            </a:r>
            <a:r>
              <a:rPr lang="ru-RU" sz="1200" b="1" spc="-25" dirty="0">
                <a:solidFill>
                  <a:srgbClr val="0000FF"/>
                </a:solidFill>
                <a:latin typeface="Calibri"/>
                <a:cs typeface="Calibri"/>
              </a:rPr>
              <a:t>см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b="1" spc="-20" dirty="0">
                <a:solidFill>
                  <a:srgbClr val="0000FF"/>
                </a:solidFill>
                <a:latin typeface="Calibri"/>
                <a:cs typeface="Calibri"/>
              </a:rPr>
              <a:t>1400</a:t>
            </a:r>
            <a:r>
              <a:rPr lang="ru-RU" sz="1200" b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об/мин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spc="-10" dirty="0">
                <a:latin typeface="Calibri"/>
                <a:cs typeface="Calibri"/>
              </a:rPr>
              <a:t>Загрузка</a:t>
            </a:r>
            <a:r>
              <a:rPr lang="ru-RU" sz="1200" spc="-70" dirty="0">
                <a:latin typeface="Calibri"/>
                <a:cs typeface="Calibri"/>
              </a:rPr>
              <a:t> </a:t>
            </a:r>
            <a:r>
              <a:rPr lang="ru-RU" sz="1200" b="1" spc="-70" dirty="0">
                <a:solidFill>
                  <a:srgbClr val="0000FF"/>
                </a:solidFill>
                <a:latin typeface="Calibri"/>
                <a:cs typeface="Calibri"/>
              </a:rPr>
              <a:t>10,5 </a:t>
            </a:r>
            <a:r>
              <a:rPr lang="ru-RU" sz="1200" b="1" spc="-25" dirty="0">
                <a:solidFill>
                  <a:srgbClr val="0000FF"/>
                </a:solidFill>
                <a:latin typeface="Calibri"/>
                <a:cs typeface="Calibri"/>
              </a:rPr>
              <a:t>кг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spc="-10" dirty="0">
                <a:latin typeface="Calibri"/>
                <a:cs typeface="Calibri"/>
              </a:rPr>
              <a:t>Класс</a:t>
            </a:r>
            <a:r>
              <a:rPr lang="ru-RU" sz="1200" spc="-8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энергопотребления</a:t>
            </a:r>
            <a:r>
              <a:rPr lang="ru-RU" sz="1200" spc="-20" dirty="0">
                <a:latin typeface="Calibri"/>
                <a:cs typeface="Calibri"/>
              </a:rPr>
              <a:t> </a:t>
            </a:r>
            <a:r>
              <a:rPr lang="ru-RU" sz="1200" b="1" spc="-20" dirty="0">
                <a:solidFill>
                  <a:srgbClr val="0000FF"/>
                </a:solidFill>
                <a:latin typeface="Calibri"/>
                <a:cs typeface="Calibri"/>
              </a:rPr>
              <a:t>А+++, стирки А, отжима В</a:t>
            </a: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b="1" dirty="0">
                <a:solidFill>
                  <a:srgbClr val="0000FF"/>
                </a:solidFill>
                <a:latin typeface="Calibri"/>
                <a:cs typeface="Calibri"/>
              </a:rPr>
              <a:t>Инверторный</a:t>
            </a:r>
            <a:r>
              <a:rPr lang="ru-RU" sz="1200" b="1" spc="-20" dirty="0">
                <a:solidFill>
                  <a:srgbClr val="0000FF"/>
                </a:solidFill>
                <a:latin typeface="Calibri"/>
                <a:cs typeface="Calibri"/>
              </a:rPr>
              <a:t> мотор </a:t>
            </a:r>
            <a:r>
              <a:rPr lang="ru-RU" sz="1200" spc="-20" dirty="0">
                <a:latin typeface="Calibri"/>
                <a:cs typeface="Calibri"/>
              </a:rPr>
              <a:t>(привод ременной)</a:t>
            </a:r>
            <a:endParaRPr lang="ru-RU" sz="1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dirty="0">
                <a:solidFill>
                  <a:srgbClr val="0000FF"/>
                </a:solidFill>
                <a:latin typeface="Calibri"/>
                <a:cs typeface="Calibri"/>
              </a:rPr>
              <a:t>LED</a:t>
            </a:r>
            <a:r>
              <a:rPr lang="ru-RU" sz="12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дисплей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dirty="0">
                <a:latin typeface="Calibri"/>
                <a:cs typeface="Calibri"/>
              </a:rPr>
              <a:t>15</a:t>
            </a:r>
            <a:r>
              <a:rPr lang="ru-RU" sz="1200" b="1" spc="-10" dirty="0">
                <a:latin typeface="Calibri"/>
                <a:cs typeface="Calibri"/>
              </a:rPr>
              <a:t> программ</a:t>
            </a:r>
            <a:r>
              <a:rPr lang="ru-RU" sz="1200" b="1" spc="-30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ru-RU" sz="1200" spc="-10" dirty="0">
                <a:solidFill>
                  <a:srgbClr val="0000FF"/>
                </a:solidFill>
                <a:latin typeface="Calibri"/>
                <a:cs typeface="Calibri"/>
              </a:rPr>
              <a:t>(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Интенсивная (с паром), </a:t>
            </a:r>
            <a:r>
              <a:rPr lang="ru-RU" sz="1200" b="1" spc="-10" dirty="0" err="1">
                <a:solidFill>
                  <a:srgbClr val="0000FF"/>
                </a:solidFill>
                <a:latin typeface="Calibri"/>
                <a:cs typeface="Calibri"/>
              </a:rPr>
              <a:t>Антиаллергия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, Пост. бельё с паром, ЭКО  40°С/60), Быстрая стирка 15мин/42мин, Детская одежда с паром…)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Очистка барабана</a:t>
            </a: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Регулировка</a:t>
            </a:r>
            <a:r>
              <a:rPr lang="ru-RU" sz="1200" spc="-3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отжима/температуры</a:t>
            </a:r>
            <a:r>
              <a:rPr lang="ru-RU" sz="1200" spc="-2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стирки, Дополнительное полоскание (возможность выбора кол-ва циклов полоскания).</a:t>
            </a:r>
            <a:endParaRPr lang="ru-RU" sz="1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Функция пара </a:t>
            </a:r>
            <a:r>
              <a:rPr lang="ru-RU" sz="1200" dirty="0" err="1">
                <a:latin typeface="Calibri"/>
                <a:cs typeface="Calibri"/>
              </a:rPr>
              <a:t>Steam</a:t>
            </a:r>
            <a:r>
              <a:rPr lang="ru-RU" sz="1200" dirty="0">
                <a:latin typeface="Calibri"/>
                <a:cs typeface="Calibri"/>
              </a:rPr>
              <a:t> Assist (5 программ)</a:t>
            </a: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spc="-20" dirty="0">
                <a:latin typeface="Calibri"/>
                <a:cs typeface="Calibri"/>
              </a:rPr>
              <a:t>Отсрочка</a:t>
            </a:r>
            <a:r>
              <a:rPr lang="ru-RU" sz="1200" spc="-3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старта,</a:t>
            </a:r>
            <a:r>
              <a:rPr lang="ru-RU" sz="1200" spc="-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звуковой</a:t>
            </a:r>
            <a:r>
              <a:rPr lang="ru-RU" sz="120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сигнал</a:t>
            </a:r>
            <a:endParaRPr lang="ru-RU" sz="1200" dirty="0"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1300" algn="l"/>
              </a:tabLst>
            </a:pP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Отображение цикла стирки, Старт/пауза</a:t>
            </a:r>
          </a:p>
          <a:p>
            <a:pPr marL="241300" marR="5080" indent="-228600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1300" algn="l"/>
              </a:tabLst>
            </a:pP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Безопасность</a:t>
            </a:r>
            <a:r>
              <a:rPr lang="ru-RU" sz="1200" b="1" spc="-10" dirty="0">
                <a:solidFill>
                  <a:srgbClr val="0070C0"/>
                </a:solidFill>
                <a:latin typeface="Calibri"/>
                <a:cs typeface="Calibri"/>
              </a:rPr>
              <a:t>:</a:t>
            </a:r>
            <a:r>
              <a:rPr lang="ru-RU" sz="1200" b="1" spc="-45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контроль</a:t>
            </a:r>
            <a:r>
              <a:rPr lang="ru-RU" sz="1200" spc="-1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пенообразования,</a:t>
            </a:r>
            <a:r>
              <a:rPr lang="ru-RU" sz="1200" spc="-3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контроль дисбаланса,</a:t>
            </a:r>
            <a:r>
              <a:rPr lang="ru-RU" sz="1200" spc="-30" dirty="0"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система</a:t>
            </a:r>
            <a:r>
              <a:rPr lang="ru-RU" sz="12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обнаружения</a:t>
            </a:r>
            <a:r>
              <a:rPr lang="ru-RU" sz="12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неисправностей,</a:t>
            </a:r>
            <a:r>
              <a:rPr lang="ru-RU" sz="12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защита</a:t>
            </a:r>
            <a:r>
              <a:rPr lang="ru-RU" sz="12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dirty="0">
                <a:solidFill>
                  <a:srgbClr val="0000FF"/>
                </a:solidFill>
                <a:latin typeface="Calibri"/>
                <a:cs typeface="Calibri"/>
              </a:rPr>
              <a:t>от</a:t>
            </a:r>
            <a:r>
              <a:rPr lang="ru-RU" sz="1200" b="1" spc="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детей</a:t>
            </a:r>
            <a:endParaRPr lang="ru-RU"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spc="-20" dirty="0">
                <a:latin typeface="Calibri"/>
                <a:cs typeface="Calibri"/>
              </a:rPr>
              <a:t>Уровень</a:t>
            </a:r>
            <a:r>
              <a:rPr lang="ru-RU" sz="1200" spc="-65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шума</a:t>
            </a:r>
            <a:r>
              <a:rPr lang="ru-RU" sz="1200" spc="1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(стирка/отжим):</a:t>
            </a:r>
            <a:r>
              <a:rPr lang="ru-RU" sz="1200" spc="-5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60/76</a:t>
            </a:r>
            <a:r>
              <a:rPr lang="ru-RU" sz="1200" spc="-35" dirty="0">
                <a:latin typeface="Calibri"/>
                <a:cs typeface="Calibri"/>
              </a:rPr>
              <a:t> </a:t>
            </a:r>
            <a:r>
              <a:rPr lang="ru-RU" sz="1200" spc="-25" dirty="0">
                <a:latin typeface="Calibri"/>
                <a:cs typeface="Calibri"/>
              </a:rPr>
              <a:t>дБ</a:t>
            </a:r>
            <a:endParaRPr lang="ru-RU" sz="1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Цвет корпуса</a:t>
            </a:r>
            <a:r>
              <a:rPr lang="ru-RU" sz="1200" spc="-80" dirty="0">
                <a:latin typeface="Calibri"/>
                <a:cs typeface="Calibri"/>
              </a:rPr>
              <a:t> - </a:t>
            </a:r>
            <a:r>
              <a:rPr lang="ru-RU" sz="1200" spc="-10" dirty="0">
                <a:latin typeface="Calibri"/>
                <a:cs typeface="Calibri"/>
              </a:rPr>
              <a:t>белый/цвет двери люка - чёрный</a:t>
            </a:r>
            <a:endParaRPr lang="ru-RU" sz="1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spc="-10" dirty="0">
                <a:latin typeface="Calibri"/>
                <a:cs typeface="Calibri"/>
              </a:rPr>
              <a:t>Размеры</a:t>
            </a:r>
            <a:r>
              <a:rPr lang="ru-RU" sz="1200" spc="-25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без</a:t>
            </a:r>
            <a:r>
              <a:rPr lang="ru-RU" sz="1200" spc="-20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упаковки</a:t>
            </a:r>
            <a:r>
              <a:rPr lang="ru-RU" sz="1200" spc="-35" dirty="0">
                <a:latin typeface="Calibri"/>
                <a:cs typeface="Calibri"/>
              </a:rPr>
              <a:t> </a:t>
            </a:r>
            <a:r>
              <a:rPr lang="ru-RU" sz="1200" spc="-20" dirty="0">
                <a:latin typeface="Calibri"/>
                <a:cs typeface="Calibri"/>
              </a:rPr>
              <a:t>(</a:t>
            </a:r>
            <a:r>
              <a:rPr lang="ru-RU" sz="1200" spc="-20" dirty="0" err="1">
                <a:latin typeface="Calibri"/>
                <a:cs typeface="Calibri"/>
              </a:rPr>
              <a:t>ШхГхВ</a:t>
            </a:r>
            <a:r>
              <a:rPr lang="ru-RU" sz="1200" spc="-20" dirty="0">
                <a:latin typeface="Calibri"/>
                <a:cs typeface="Calibri"/>
              </a:rPr>
              <a:t>),</a:t>
            </a:r>
            <a:r>
              <a:rPr lang="ru-RU" sz="1200" spc="-60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мм:</a:t>
            </a:r>
            <a:r>
              <a:rPr lang="ru-RU" sz="1200" spc="-50" dirty="0">
                <a:latin typeface="Calibri"/>
                <a:cs typeface="Calibri"/>
              </a:rPr>
              <a:t> </a:t>
            </a:r>
            <a:r>
              <a:rPr lang="en-US" sz="1200" spc="-10" dirty="0">
                <a:latin typeface="Calibri"/>
                <a:cs typeface="Calibri"/>
              </a:rPr>
              <a:t>595</a:t>
            </a:r>
            <a:r>
              <a:rPr lang="ru-RU" sz="1200" spc="-10" dirty="0">
                <a:latin typeface="Calibri"/>
                <a:cs typeface="Calibri"/>
              </a:rPr>
              <a:t>*</a:t>
            </a:r>
            <a:r>
              <a:rPr lang="en-US" sz="1200" spc="-10" dirty="0">
                <a:latin typeface="Calibri"/>
                <a:cs typeface="Calibri"/>
              </a:rPr>
              <a:t>600</a:t>
            </a:r>
            <a:r>
              <a:rPr lang="ru-RU" sz="1200" spc="-10" dirty="0">
                <a:latin typeface="Calibri"/>
                <a:cs typeface="Calibri"/>
              </a:rPr>
              <a:t>*</a:t>
            </a:r>
            <a:r>
              <a:rPr lang="en-US" sz="1200" spc="-10" dirty="0">
                <a:latin typeface="Calibri"/>
                <a:cs typeface="Calibri"/>
              </a:rPr>
              <a:t>850</a:t>
            </a:r>
            <a:endParaRPr lang="ru-RU" sz="1200" spc="-1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spc="-10" dirty="0">
                <a:latin typeface="Calibri"/>
                <a:cs typeface="Calibri"/>
              </a:rPr>
              <a:t>Размеры</a:t>
            </a:r>
            <a:r>
              <a:rPr lang="ru-RU" sz="1200" dirty="0">
                <a:latin typeface="Calibri"/>
                <a:cs typeface="Calibri"/>
              </a:rPr>
              <a:t> в</a:t>
            </a:r>
            <a:r>
              <a:rPr lang="ru-RU" sz="1200" spc="1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упаковке/картон </a:t>
            </a:r>
            <a:r>
              <a:rPr lang="ru-RU" sz="1200" spc="-20" dirty="0">
                <a:latin typeface="Calibri"/>
                <a:cs typeface="Calibri"/>
              </a:rPr>
              <a:t>(</a:t>
            </a:r>
            <a:r>
              <a:rPr lang="ru-RU" sz="1200" spc="-20" dirty="0" err="1">
                <a:latin typeface="Calibri"/>
                <a:cs typeface="Calibri"/>
              </a:rPr>
              <a:t>ШхГхВ</a:t>
            </a:r>
            <a:r>
              <a:rPr lang="ru-RU" sz="1200" spc="-20" dirty="0">
                <a:latin typeface="Calibri"/>
                <a:cs typeface="Calibri"/>
              </a:rPr>
              <a:t>),</a:t>
            </a:r>
            <a:r>
              <a:rPr lang="ru-RU" sz="1200" spc="-50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мм:</a:t>
            </a:r>
            <a:r>
              <a:rPr lang="ru-RU" sz="1200" spc="-2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660x615x890</a:t>
            </a: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dirty="0">
                <a:latin typeface="Calibri"/>
                <a:cs typeface="Calibri"/>
              </a:rPr>
              <a:t>Вес</a:t>
            </a:r>
            <a:r>
              <a:rPr lang="ru-RU" sz="1200" spc="-6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(нетто/брутто),</a:t>
            </a:r>
            <a:r>
              <a:rPr lang="ru-RU" sz="1200" spc="-70" dirty="0">
                <a:latin typeface="Calibri"/>
                <a:cs typeface="Calibri"/>
              </a:rPr>
              <a:t> </a:t>
            </a:r>
            <a:r>
              <a:rPr lang="ru-RU" sz="1200" dirty="0">
                <a:latin typeface="Calibri"/>
                <a:cs typeface="Calibri"/>
              </a:rPr>
              <a:t>кг:</a:t>
            </a:r>
            <a:r>
              <a:rPr lang="ru-RU" sz="1200" spc="-35" dirty="0">
                <a:latin typeface="Calibri"/>
                <a:cs typeface="Calibri"/>
              </a:rPr>
              <a:t> 73</a:t>
            </a:r>
            <a:r>
              <a:rPr lang="ru-RU" sz="1200" spc="-10" dirty="0">
                <a:latin typeface="Calibri"/>
                <a:cs typeface="Calibri"/>
              </a:rPr>
              <a:t>/77</a:t>
            </a:r>
          </a:p>
          <a:p>
            <a:pPr marL="240665" indent="-227965"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spc="-10" dirty="0">
                <a:latin typeface="Calibri"/>
                <a:cs typeface="Calibri"/>
              </a:rPr>
              <a:t>Гарантия – 3 года</a:t>
            </a:r>
            <a:endParaRPr lang="ru-RU" sz="1400" spc="-1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30840" y="54864"/>
            <a:ext cx="1645919" cy="530351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78713" y="43367"/>
            <a:ext cx="8253825" cy="833562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400" dirty="0"/>
              <a:t> </a:t>
            </a:r>
            <a:r>
              <a:rPr lang="en-US" sz="2400" b="1" dirty="0"/>
              <a:t>DTD </a:t>
            </a:r>
            <a:r>
              <a:rPr lang="ru-RU" sz="2400" b="1" dirty="0"/>
              <a:t>8106</a:t>
            </a:r>
            <a:r>
              <a:rPr lang="en-US" sz="2400" b="1" dirty="0"/>
              <a:t> H EMILIA </a:t>
            </a:r>
            <a:r>
              <a:rPr lang="ru-RU" sz="2400" b="1" dirty="0"/>
              <a:t>+ </a:t>
            </a:r>
            <a:r>
              <a:rPr lang="en-US" sz="2400" b="1" dirty="0"/>
              <a:t>ALBA LA 10754 VI</a:t>
            </a:r>
            <a:br>
              <a:rPr lang="ru-RU" sz="2400" b="1" dirty="0"/>
            </a:br>
            <a:r>
              <a:rPr lang="ru-RU" sz="2400" b="1" dirty="0"/>
              <a:t>+ </a:t>
            </a:r>
            <a:r>
              <a:rPr lang="ru-RU" sz="2400" b="1" dirty="0" err="1"/>
              <a:t>соед</a:t>
            </a:r>
            <a:r>
              <a:rPr lang="ru-RU" sz="2400" b="1" dirty="0"/>
              <a:t>/кит </a:t>
            </a:r>
            <a:r>
              <a:rPr lang="en-US" sz="2400" b="1" dirty="0"/>
              <a:t>DSKS008</a:t>
            </a:r>
            <a:r>
              <a:rPr lang="ru-RU" sz="2400" b="1" dirty="0"/>
              <a:t> </a:t>
            </a:r>
            <a:r>
              <a:rPr lang="ru-RU" sz="1600" b="1" dirty="0"/>
              <a:t>= </a:t>
            </a:r>
            <a:r>
              <a:rPr lang="ru-RU" sz="2400" b="1" dirty="0"/>
              <a:t>в колонну</a:t>
            </a:r>
            <a:endParaRPr b="1" spc="-10" dirty="0"/>
          </a:p>
        </p:txBody>
      </p:sp>
      <p:pic>
        <p:nvPicPr>
          <p:cNvPr id="9" name="object 3">
            <a:extLst>
              <a:ext uri="{FF2B5EF4-FFF2-40B4-BE49-F238E27FC236}">
                <a16:creationId xmlns:a16="http://schemas.microsoft.com/office/drawing/2014/main" id="{4A6DCE7F-2489-4281-8744-AE2B2AFC870B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-1"/>
            <a:ext cx="185927" cy="68579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3403B44-6000-4C1F-B864-18B3C41C49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8119" y="1121381"/>
            <a:ext cx="1964206" cy="2687139"/>
          </a:xfrm>
          <a:prstGeom prst="rect">
            <a:avLst/>
          </a:prstGeom>
        </p:spPr>
      </p:pic>
      <p:sp>
        <p:nvSpPr>
          <p:cNvPr id="14" name="object 2">
            <a:extLst>
              <a:ext uri="{FF2B5EF4-FFF2-40B4-BE49-F238E27FC236}">
                <a16:creationId xmlns:a16="http://schemas.microsoft.com/office/drawing/2014/main" id="{1EC1C15E-9CC4-4191-96B4-2C8146F6CBB3}"/>
              </a:ext>
            </a:extLst>
          </p:cNvPr>
          <p:cNvSpPr txBox="1"/>
          <p:nvPr/>
        </p:nvSpPr>
        <p:spPr>
          <a:xfrm>
            <a:off x="578712" y="1348866"/>
            <a:ext cx="3957777" cy="459420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40665" algn="l"/>
              </a:tabLst>
            </a:pPr>
            <a:r>
              <a:rPr sz="1200" b="1" spc="-25" dirty="0" err="1">
                <a:latin typeface="Calibri"/>
                <a:cs typeface="Calibri"/>
              </a:rPr>
              <a:t>Отдельностоящая</a:t>
            </a:r>
            <a:r>
              <a:rPr sz="1200" b="1" spc="15" dirty="0">
                <a:latin typeface="Calibri"/>
                <a:cs typeface="Calibri"/>
              </a:rPr>
              <a:t> </a:t>
            </a:r>
            <a:r>
              <a:rPr lang="ru-RU" sz="1200" b="1" spc="-10" dirty="0">
                <a:latin typeface="Calibri"/>
                <a:cs typeface="Calibri"/>
              </a:rPr>
              <a:t>сушильная</a:t>
            </a:r>
            <a:r>
              <a:rPr sz="1200" b="1" spc="40" dirty="0">
                <a:latin typeface="Calibri"/>
                <a:cs typeface="Calibri"/>
              </a:rPr>
              <a:t> </a:t>
            </a:r>
            <a:r>
              <a:rPr sz="1200" b="1" spc="-10" dirty="0" err="1">
                <a:latin typeface="Calibri"/>
                <a:cs typeface="Calibri"/>
              </a:rPr>
              <a:t>машина</a:t>
            </a:r>
            <a:r>
              <a:rPr lang="ru-RU" sz="1200" b="1" spc="-10" dirty="0">
                <a:latin typeface="Calibri"/>
                <a:cs typeface="Calibri"/>
              </a:rPr>
              <a:t> </a:t>
            </a:r>
            <a:r>
              <a:rPr lang="en-US" sz="1200" b="1" spc="-10" dirty="0">
                <a:latin typeface="Calibri"/>
                <a:cs typeface="Calibri"/>
              </a:rPr>
              <a:t>DTD 8106 H EMILIA</a:t>
            </a:r>
            <a:endParaRPr sz="1200" b="1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sz="1200" spc="-55" dirty="0" err="1">
                <a:latin typeface="Calibri"/>
                <a:cs typeface="Calibri"/>
              </a:rPr>
              <a:t>Глубина</a:t>
            </a:r>
            <a:r>
              <a:rPr sz="1200" spc="-70" dirty="0"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59</a:t>
            </a:r>
            <a:r>
              <a:rPr sz="1200" b="1" spc="-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200" b="1" spc="-25" dirty="0">
                <a:solidFill>
                  <a:srgbClr val="0000FF"/>
                </a:solidFill>
                <a:latin typeface="Calibri"/>
                <a:cs typeface="Calibri"/>
              </a:rPr>
              <a:t>см</a:t>
            </a:r>
            <a:endParaRPr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lang="ru-RU" sz="1200" b="1" spc="-20" dirty="0" err="1">
                <a:solidFill>
                  <a:srgbClr val="0000FF"/>
                </a:solidFill>
                <a:latin typeface="Calibri"/>
                <a:cs typeface="Calibri"/>
              </a:rPr>
              <a:t>Фрониальная</a:t>
            </a:r>
            <a:r>
              <a:rPr lang="ru-RU" sz="1200" b="1" spc="-20" dirty="0">
                <a:solidFill>
                  <a:srgbClr val="0000FF"/>
                </a:solidFill>
                <a:latin typeface="Calibri"/>
                <a:cs typeface="Calibri"/>
              </a:rPr>
              <a:t> загрузка</a:t>
            </a:r>
            <a:endParaRPr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sz="1200" spc="-10" dirty="0" err="1">
                <a:latin typeface="Calibri"/>
                <a:cs typeface="Calibri"/>
              </a:rPr>
              <a:t>Загрузка</a:t>
            </a:r>
            <a:r>
              <a:rPr sz="1200" spc="-70" dirty="0">
                <a:latin typeface="Calibri"/>
                <a:cs typeface="Calibri"/>
              </a:rPr>
              <a:t> </a:t>
            </a:r>
            <a:r>
              <a:rPr lang="ru-RU" sz="1200" b="1" spc="-70" dirty="0">
                <a:solidFill>
                  <a:srgbClr val="0000FF"/>
                </a:solidFill>
                <a:latin typeface="Calibri"/>
                <a:cs typeface="Calibri"/>
              </a:rPr>
              <a:t>8</a:t>
            </a:r>
            <a:r>
              <a:rPr sz="12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200" b="1" spc="-25" dirty="0">
                <a:solidFill>
                  <a:srgbClr val="0000FF"/>
                </a:solidFill>
                <a:latin typeface="Calibri"/>
                <a:cs typeface="Calibri"/>
              </a:rPr>
              <a:t>кг</a:t>
            </a:r>
            <a:endParaRPr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sz="1200" spc="-10" dirty="0">
                <a:latin typeface="Calibri"/>
                <a:cs typeface="Calibri"/>
              </a:rPr>
              <a:t>Класс</a:t>
            </a:r>
            <a:r>
              <a:rPr sz="1200" spc="-8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энергопотребления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b="1" spc="-20" dirty="0">
                <a:solidFill>
                  <a:srgbClr val="0000FF"/>
                </a:solidFill>
                <a:latin typeface="Calibri"/>
                <a:cs typeface="Calibri"/>
              </a:rPr>
              <a:t>А+</a:t>
            </a:r>
            <a:r>
              <a:rPr lang="ru-RU" sz="1200" b="1" spc="-20" dirty="0">
                <a:solidFill>
                  <a:srgbClr val="0000FF"/>
                </a:solidFill>
                <a:latin typeface="Calibri"/>
                <a:cs typeface="Calibri"/>
              </a:rPr>
              <a:t>+</a:t>
            </a:r>
            <a:endParaRPr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240665" algn="l"/>
              </a:tabLst>
            </a:pPr>
            <a:r>
              <a:rPr sz="1200" b="1" dirty="0">
                <a:solidFill>
                  <a:srgbClr val="0000FF"/>
                </a:solidFill>
                <a:latin typeface="Calibri"/>
                <a:cs typeface="Calibri"/>
              </a:rPr>
              <a:t>LED</a:t>
            </a:r>
            <a:r>
              <a:rPr sz="12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200" b="1" spc="-10" dirty="0" err="1">
                <a:solidFill>
                  <a:srgbClr val="0000FF"/>
                </a:solidFill>
                <a:latin typeface="Calibri"/>
                <a:cs typeface="Calibri"/>
              </a:rPr>
              <a:t>дисплей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, подсветка барабана</a:t>
            </a:r>
          </a:p>
          <a:p>
            <a:pPr marL="240665" indent="-227965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Тепловой насос</a:t>
            </a:r>
            <a:endParaRPr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dirty="0">
                <a:latin typeface="Calibri"/>
                <a:cs typeface="Calibri"/>
              </a:rPr>
              <a:t>16</a:t>
            </a:r>
            <a:r>
              <a:rPr lang="ru-RU" sz="1200" b="1" spc="-10" dirty="0">
                <a:latin typeface="Calibri"/>
                <a:cs typeface="Calibri"/>
              </a:rPr>
              <a:t> программ</a:t>
            </a:r>
            <a:r>
              <a:rPr lang="ru-RU" sz="1200" b="1" spc="-30" dirty="0">
                <a:latin typeface="Calibri"/>
                <a:cs typeface="Calibri"/>
              </a:rPr>
              <a:t> 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(Сухая чистка (</a:t>
            </a:r>
            <a:r>
              <a:rPr lang="en-US" sz="1200" b="1" spc="-10" dirty="0">
                <a:solidFill>
                  <a:srgbClr val="0000FF"/>
                </a:solidFill>
                <a:latin typeface="Calibri"/>
                <a:cs typeface="Calibri"/>
              </a:rPr>
              <a:t>Air Wash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), удаление шерсти, сушка по времени)</a:t>
            </a:r>
          </a:p>
          <a:p>
            <a:pPr marL="240665" indent="-227965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3 уровня сушки (под утюг, в шкаф, экстра), деликатная, сушка по времени</a:t>
            </a:r>
            <a:endParaRPr lang="ru-RU" sz="1200" b="1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Font typeface="Arial MT"/>
              <a:buChar char="•"/>
              <a:tabLst>
                <a:tab pos="240665" algn="l"/>
              </a:tabLst>
            </a:pPr>
            <a:r>
              <a:rPr sz="1200" spc="-20" dirty="0" err="1">
                <a:latin typeface="Calibri"/>
                <a:cs typeface="Calibri"/>
              </a:rPr>
              <a:t>Отсрочка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старта,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З</a:t>
            </a:r>
            <a:r>
              <a:rPr sz="1200" spc="-10" dirty="0" err="1">
                <a:latin typeface="Calibri"/>
                <a:cs typeface="Calibri"/>
              </a:rPr>
              <a:t>вуковой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 err="1">
                <a:latin typeface="Calibri"/>
                <a:cs typeface="Calibri"/>
              </a:rPr>
              <a:t>сигнал</a:t>
            </a:r>
            <a:r>
              <a:rPr lang="ru-RU" sz="1200" spc="-10" dirty="0">
                <a:latin typeface="Calibri"/>
                <a:cs typeface="Calibri"/>
              </a:rPr>
              <a:t>, Дозагрузка</a:t>
            </a:r>
            <a:endParaRPr sz="1200" dirty="0"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1300" algn="l"/>
              </a:tabLst>
            </a:pPr>
            <a:r>
              <a:rPr sz="1200" b="1" spc="-10" dirty="0" err="1">
                <a:solidFill>
                  <a:srgbClr val="0000FF"/>
                </a:solidFill>
                <a:latin typeface="Calibri"/>
                <a:cs typeface="Calibri"/>
              </a:rPr>
              <a:t>Безопасность</a:t>
            </a:r>
            <a:r>
              <a:rPr sz="1200" b="1" spc="-10" dirty="0">
                <a:solidFill>
                  <a:srgbClr val="0000FF"/>
                </a:solidFill>
                <a:latin typeface="Calibri"/>
                <a:cs typeface="Calibri"/>
              </a:rPr>
              <a:t>:</a:t>
            </a:r>
            <a:r>
              <a:rPr sz="12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200" b="1" spc="-10" dirty="0" err="1">
                <a:solidFill>
                  <a:srgbClr val="0000FF"/>
                </a:solidFill>
                <a:latin typeface="Calibri"/>
                <a:cs typeface="Calibri"/>
              </a:rPr>
              <a:t>защита</a:t>
            </a:r>
            <a:r>
              <a:rPr sz="12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200" b="1" dirty="0" err="1">
                <a:solidFill>
                  <a:srgbClr val="0000FF"/>
                </a:solidFill>
                <a:latin typeface="Calibri"/>
                <a:cs typeface="Calibri"/>
              </a:rPr>
              <a:t>от</a:t>
            </a:r>
            <a:r>
              <a:rPr sz="1200" b="1" spc="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200" b="1" spc="-10" dirty="0" err="1">
                <a:solidFill>
                  <a:srgbClr val="0000FF"/>
                </a:solidFill>
                <a:latin typeface="Calibri"/>
                <a:cs typeface="Calibri"/>
              </a:rPr>
              <a:t>детей</a:t>
            </a: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, блокировка панели управления, зашита от перегрева</a:t>
            </a:r>
          </a:p>
          <a:p>
            <a:pPr marL="241300" marR="5080" indent="-228600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1300" algn="l"/>
              </a:tabLst>
            </a:pPr>
            <a:r>
              <a:rPr lang="ru-RU" sz="1200" b="1" spc="-10" dirty="0">
                <a:solidFill>
                  <a:srgbClr val="0000FF"/>
                </a:solidFill>
                <a:latin typeface="Calibri"/>
                <a:cs typeface="Calibri"/>
              </a:rPr>
              <a:t>Пластиковая полка для сушки обуви, фильтр для удаления ворсинок</a:t>
            </a:r>
            <a:endParaRPr sz="120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240665" algn="l"/>
              </a:tabLst>
            </a:pPr>
            <a:r>
              <a:rPr sz="1200" spc="-20" dirty="0" err="1">
                <a:latin typeface="Calibri"/>
                <a:cs typeface="Calibri"/>
              </a:rPr>
              <a:t>Уровень</a:t>
            </a:r>
            <a:r>
              <a:rPr sz="1200" spc="-65" dirty="0">
                <a:latin typeface="Calibri"/>
                <a:cs typeface="Calibri"/>
              </a:rPr>
              <a:t> </a:t>
            </a:r>
            <a:r>
              <a:rPr sz="1200" dirty="0" err="1">
                <a:latin typeface="Calibri"/>
                <a:cs typeface="Calibri"/>
              </a:rPr>
              <a:t>шума</a:t>
            </a:r>
            <a:r>
              <a:rPr lang="ru-RU" sz="1200" spc="10" dirty="0">
                <a:latin typeface="Calibri"/>
                <a:cs typeface="Calibri"/>
              </a:rPr>
              <a:t>: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lang="ru-RU" sz="1200" spc="-50" dirty="0">
                <a:latin typeface="Calibri"/>
                <a:cs typeface="Calibri"/>
              </a:rPr>
              <a:t>66 </a:t>
            </a:r>
            <a:r>
              <a:rPr sz="1200" spc="-25" dirty="0" err="1">
                <a:latin typeface="Calibri"/>
                <a:cs typeface="Calibri"/>
              </a:rPr>
              <a:t>дБ</a:t>
            </a:r>
            <a:endParaRPr sz="1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240665" algn="l"/>
              </a:tabLst>
            </a:pPr>
            <a:r>
              <a:rPr sz="1200" dirty="0" err="1">
                <a:latin typeface="Calibri"/>
                <a:cs typeface="Calibri"/>
              </a:rPr>
              <a:t>Цвет</a:t>
            </a:r>
            <a:r>
              <a:rPr lang="ru-RU" sz="1200" dirty="0">
                <a:latin typeface="Calibri"/>
                <a:cs typeface="Calibri"/>
              </a:rPr>
              <a:t> корпуса – </a:t>
            </a:r>
            <a:r>
              <a:rPr sz="1200" spc="-10" dirty="0" err="1">
                <a:latin typeface="Calibri"/>
                <a:cs typeface="Calibri"/>
              </a:rPr>
              <a:t>белый</a:t>
            </a:r>
            <a:r>
              <a:rPr lang="ru-RU" sz="1200" spc="-10" dirty="0">
                <a:latin typeface="Calibri"/>
                <a:cs typeface="Calibri"/>
              </a:rPr>
              <a:t>, цвет дверцы люка – чёрный</a:t>
            </a:r>
          </a:p>
          <a:p>
            <a:pPr marL="240665" indent="-227965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spc="-10" dirty="0">
                <a:latin typeface="Calibri"/>
                <a:cs typeface="Calibri"/>
              </a:rPr>
              <a:t>Диаметр люка 48,5см- </a:t>
            </a:r>
            <a:endParaRPr sz="12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sz="1200" spc="-10" dirty="0">
                <a:latin typeface="Calibri"/>
                <a:cs typeface="Calibri"/>
              </a:rPr>
              <a:t>Размеры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без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упаковки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(ШхГхВ),</a:t>
            </a:r>
            <a:r>
              <a:rPr sz="1200" spc="-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мм: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596х590х850</a:t>
            </a: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sz="1200" spc="-10" dirty="0" err="1">
                <a:latin typeface="Calibri"/>
                <a:cs typeface="Calibri"/>
              </a:rPr>
              <a:t>Размеры</a:t>
            </a:r>
            <a:r>
              <a:rPr sz="1200" dirty="0">
                <a:latin typeface="Calibri"/>
                <a:cs typeface="Calibri"/>
              </a:rPr>
              <a:t> в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 err="1">
                <a:latin typeface="Calibri"/>
                <a:cs typeface="Calibri"/>
              </a:rPr>
              <a:t>упаковке</a:t>
            </a:r>
            <a:r>
              <a:rPr lang="ru-RU" sz="1200" spc="-10" dirty="0">
                <a:latin typeface="Calibri"/>
                <a:cs typeface="Calibri"/>
              </a:rPr>
              <a:t>/картон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(ШхГхВ),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мм: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lang="ru-RU" sz="1200" spc="-10" dirty="0">
                <a:latin typeface="Calibri"/>
                <a:cs typeface="Calibri"/>
              </a:rPr>
              <a:t>700х660х885</a:t>
            </a: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sz="1200" dirty="0" err="1">
                <a:latin typeface="Calibri"/>
                <a:cs typeface="Calibri"/>
              </a:rPr>
              <a:t>Вес</a:t>
            </a:r>
            <a:r>
              <a:rPr sz="1200" spc="-6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(нетто/брутто),</a:t>
            </a:r>
            <a:r>
              <a:rPr sz="1200" spc="-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кг: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lang="ru-RU" sz="1200" spc="-35" dirty="0">
                <a:latin typeface="Calibri"/>
                <a:cs typeface="Calibri"/>
              </a:rPr>
              <a:t>45</a:t>
            </a:r>
            <a:r>
              <a:rPr sz="1200" spc="-10" dirty="0">
                <a:latin typeface="Calibri"/>
                <a:cs typeface="Calibri"/>
              </a:rPr>
              <a:t>/</a:t>
            </a:r>
            <a:r>
              <a:rPr lang="ru-RU" sz="1200" spc="-10" dirty="0">
                <a:latin typeface="Calibri"/>
                <a:cs typeface="Calibri"/>
              </a:rPr>
              <a:t>50</a:t>
            </a:r>
          </a:p>
          <a:p>
            <a:pPr marL="240665" indent="-22796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200" b="1" spc="-10" dirty="0">
                <a:latin typeface="Calibri"/>
                <a:cs typeface="Calibri"/>
              </a:rPr>
              <a:t>Гарантия</a:t>
            </a:r>
            <a:r>
              <a:rPr lang="ru-RU" sz="1200" spc="-10" dirty="0">
                <a:latin typeface="Calibri"/>
                <a:cs typeface="Calibri"/>
              </a:rPr>
              <a:t> – </a:t>
            </a:r>
            <a:r>
              <a:rPr lang="ru-RU" sz="1200" b="1" spc="-10" dirty="0">
                <a:latin typeface="Calibri"/>
                <a:cs typeface="Calibri"/>
              </a:rPr>
              <a:t>3 года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82A1061-9A67-4B85-BE31-32F5F2A5AA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76324" y="3808520"/>
            <a:ext cx="1946001" cy="2684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3153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339</Words>
  <Application>Microsoft Office PowerPoint</Application>
  <PresentationFormat>Широкоэкранный</PresentationFormat>
  <Paragraphs>40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Calibri Light</vt:lpstr>
      <vt:lpstr>Тема Office</vt:lpstr>
      <vt:lpstr> DTD 8106 H EMILIA + ALBA LA 10754 VI + соед/кит DSKS008 = в колонну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CARMELLA L 1045 VI</dc:title>
  <dc:creator>Пользователь</dc:creator>
  <cp:lastModifiedBy>Пользователь</cp:lastModifiedBy>
  <cp:revision>22</cp:revision>
  <cp:lastPrinted>2025-10-17T10:50:35Z</cp:lastPrinted>
  <dcterms:created xsi:type="dcterms:W3CDTF">2025-09-08T07:20:57Z</dcterms:created>
  <dcterms:modified xsi:type="dcterms:W3CDTF">2025-10-17T10:51:02Z</dcterms:modified>
</cp:coreProperties>
</file>