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6" r:id="rId1"/>
  </p:sldMasterIdLst>
  <p:notesMasterIdLst>
    <p:notesMasterId r:id="rId27"/>
  </p:notesMasterIdLst>
  <p:sldIdLst>
    <p:sldId id="258" r:id="rId2"/>
    <p:sldId id="414" r:id="rId3"/>
    <p:sldId id="262" r:id="rId4"/>
    <p:sldId id="424" r:id="rId5"/>
    <p:sldId id="425" r:id="rId6"/>
    <p:sldId id="367" r:id="rId7"/>
    <p:sldId id="368" r:id="rId8"/>
    <p:sldId id="426" r:id="rId9"/>
    <p:sldId id="415" r:id="rId10"/>
    <p:sldId id="356" r:id="rId11"/>
    <p:sldId id="427" r:id="rId12"/>
    <p:sldId id="429" r:id="rId13"/>
    <p:sldId id="428" r:id="rId14"/>
    <p:sldId id="263" r:id="rId15"/>
    <p:sldId id="357" r:id="rId16"/>
    <p:sldId id="416" r:id="rId17"/>
    <p:sldId id="264" r:id="rId18"/>
    <p:sldId id="281" r:id="rId19"/>
    <p:sldId id="389" r:id="rId20"/>
    <p:sldId id="391" r:id="rId21"/>
    <p:sldId id="390" r:id="rId22"/>
    <p:sldId id="418" r:id="rId23"/>
    <p:sldId id="419" r:id="rId24"/>
    <p:sldId id="422" r:id="rId25"/>
    <p:sldId id="423" r:id="rId26"/>
  </p:sldIdLst>
  <p:sldSz cx="12192000" cy="6858000"/>
  <p:notesSz cx="6858000" cy="9144000"/>
  <p:embeddedFontLst>
    <p:embeddedFont>
      <p:font typeface="Arial Nova Light" panose="020B030402020202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FuturaLightCTT" panose="020B0604020202020204" charset="0"/>
      <p:regular r:id="rId38"/>
    </p:embeddedFont>
    <p:embeddedFont>
      <p:font typeface="Mont ExtraLight DEMO" panose="020B0604020202020204" charset="0"/>
      <p:regular r:id="rId39"/>
    </p:embeddedFont>
    <p:embeddedFont>
      <p:font typeface="Mont Thin" panose="020B0604020202020204" charset="0"/>
      <p:regular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5F633-C600-4674-A25F-6DCCAD321D57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E90E8-C9E5-4B26-B60A-FC45EE338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21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8D3AE-280D-4485-A327-C8BC4ADE64F7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33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8D3AE-280D-4485-A327-C8BC4ADE64F7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777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8D3AE-280D-4485-A327-C8BC4ADE64F7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119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8D3AE-280D-4485-A327-C8BC4ADE64F7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65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8D3AE-280D-4485-A327-C8BC4ADE64F7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09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8D3AE-280D-4485-A327-C8BC4ADE64F7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266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8D3AE-280D-4485-A327-C8BC4ADE64F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70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83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421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26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6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83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805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94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24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01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853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443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36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26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45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96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75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bg1"/>
            </a:gs>
            <a:gs pos="44000">
              <a:schemeClr val="accent1">
                <a:lumMod val="95000"/>
                <a:lumOff val="5000"/>
              </a:schemeClr>
            </a:gs>
            <a:gs pos="77000">
              <a:schemeClr val="accent1">
                <a:lumMod val="39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C7D4A80-B3E2-4072-AA7D-1E2A1F090AA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7417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9.jpe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2954" y="305310"/>
            <a:ext cx="11075423" cy="14241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</a:rPr>
              <a:t>Встраиваемая техника                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</a:rPr>
              <a:t> 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Light" panose="020B0304020202020204" pitchFamily="34" charset="0"/>
            </a:endParaRPr>
          </a:p>
          <a:p>
            <a:pPr>
              <a:buNone/>
            </a:pPr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</a:rPr>
              <a:t> </a:t>
            </a:r>
            <a:endParaRPr lang="ru-RU" sz="36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Light" panose="020B0304020202020204" pitchFamily="34" charset="0"/>
            </a:endParaRPr>
          </a:p>
          <a:p>
            <a:pPr>
              <a:buNone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Light" panose="020B03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38151" y="5877154"/>
            <a:ext cx="979755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1F2DEEB-3D87-4E3E-BE99-3B41DEE3EB87}"/>
              </a:ext>
            </a:extLst>
          </p:cNvPr>
          <p:cNvCxnSpPr>
            <a:cxnSpLocks/>
          </p:cNvCxnSpPr>
          <p:nvPr/>
        </p:nvCxnSpPr>
        <p:spPr>
          <a:xfrm>
            <a:off x="6286500" y="266700"/>
            <a:ext cx="0" cy="6172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F2FB6A3-6CCB-4A59-B0B6-410A7ED79FA7}"/>
              </a:ext>
            </a:extLst>
          </p:cNvPr>
          <p:cNvCxnSpPr/>
          <p:nvPr/>
        </p:nvCxnSpPr>
        <p:spPr>
          <a:xfrm>
            <a:off x="612954" y="847725"/>
            <a:ext cx="6315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E1786C1-3A73-4C2B-8BA6-B07293377265}"/>
              </a:ext>
            </a:extLst>
          </p:cNvPr>
          <p:cNvCxnSpPr>
            <a:cxnSpLocks/>
          </p:cNvCxnSpPr>
          <p:nvPr/>
        </p:nvCxnSpPr>
        <p:spPr>
          <a:xfrm>
            <a:off x="3947634" y="5838627"/>
            <a:ext cx="7806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ject 4">
            <a:extLst>
              <a:ext uri="{FF2B5EF4-FFF2-40B4-BE49-F238E27FC236}">
                <a16:creationId xmlns:a16="http://schemas.microsoft.com/office/drawing/2014/main" id="{01B17F4F-4916-4B57-B97E-EB468CD506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EB101B-AD83-4C9C-8A1F-89DFA5A4C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15" y="923857"/>
            <a:ext cx="5299835" cy="48478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E6552C-1896-4752-9F50-813062CA2B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638" y="923857"/>
            <a:ext cx="2459863" cy="1260834"/>
          </a:xfrm>
          <a:prstGeom prst="rect">
            <a:avLst/>
          </a:prstGeom>
          <a:effectLst>
            <a:outerShdw blurRad="50800" dist="38100" dir="18900000" sx="101000" sy="101000" algn="bl" rotWithShape="0">
              <a:schemeClr val="tx1">
                <a:lumMod val="75000"/>
                <a:alpha val="40000"/>
              </a:schemeClr>
            </a:outerShdw>
            <a:softEdge rad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393BF7-B5C1-45C7-8C8D-E0C1643BCB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891" y="3628230"/>
            <a:ext cx="3658718" cy="7101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1718A4-ED71-4B01-8C6A-9188C2A1FEE5}"/>
              </a:ext>
            </a:extLst>
          </p:cNvPr>
          <p:cNvSpPr txBox="1"/>
          <p:nvPr/>
        </p:nvSpPr>
        <p:spPr>
          <a:xfrm>
            <a:off x="1598155" y="6021609"/>
            <a:ext cx="3861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 Thin" panose="00000300000000000000" pitchFamily="2" charset="0"/>
              </a:rPr>
              <a:t>ICONIC GERMAN BRAND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 Thin" panose="00000300000000000000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F760A3-0D52-4823-98AD-4B260A90D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28" y="1407277"/>
            <a:ext cx="2798066" cy="9588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4691B4-B8C0-4898-9252-EC49DC5FE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29" y="-51214"/>
            <a:ext cx="3066865" cy="17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33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pic>
        <p:nvPicPr>
          <p:cNvPr id="14" name="Resim 15">
            <a:extLst>
              <a:ext uri="{FF2B5EF4-FFF2-40B4-BE49-F238E27FC236}">
                <a16:creationId xmlns:a16="http://schemas.microsoft.com/office/drawing/2014/main" id="{94DE27CA-1346-4367-B017-8679BB2B3A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133" y="4018183"/>
            <a:ext cx="3303118" cy="2563592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582125" y="370542"/>
            <a:ext cx="1437596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EL6418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645579" y="3917762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EG6418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318A93-D47D-4D5B-9A1A-6C8A4D8E4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992" y="749492"/>
            <a:ext cx="2228302" cy="2190747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4C020E-B875-4377-9106-B35EE849B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9788" y="0"/>
            <a:ext cx="9164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9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5978945" y="782608"/>
            <a:ext cx="602933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</a:t>
            </a:r>
            <a:r>
              <a:rPr lang="en-US" sz="1600" b="1" dirty="0">
                <a:latin typeface="FuturaLightCTT" pitchFamily="2" charset="0"/>
              </a:rPr>
              <a:t>3</a:t>
            </a:r>
            <a:r>
              <a:rPr lang="ru-RU" sz="1600" b="1" dirty="0">
                <a:latin typeface="FuturaLightCTT" pitchFamily="2" charset="0"/>
              </a:rPr>
              <a:t>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12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 гриль, гриль + конвекция, двойной гриль + конвекция, нижний нагрев + </a:t>
            </a:r>
            <a:r>
              <a:rPr lang="ru-RU" sz="1600" b="1" dirty="0">
                <a:solidFill>
                  <a:srgbClr val="00B0F0"/>
                </a:solidFill>
                <a:latin typeface="FuturaLightCTT" pitchFamily="2" charset="0"/>
              </a:rPr>
              <a:t>кольцевой нагреватель 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черные металлические поворотные переключатели 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  <a:endParaRPr lang="ru-RU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</a:t>
            </a:r>
            <a:r>
              <a:rPr lang="ru-RU" sz="1600" b="1" dirty="0">
                <a:latin typeface="FuturaLightCTT" pitchFamily="2" charset="0"/>
              </a:rPr>
              <a:t>Хромированные и </a:t>
            </a:r>
            <a:r>
              <a:rPr lang="ru-RU" sz="1600" b="1" dirty="0">
                <a:solidFill>
                  <a:srgbClr val="00B0F0"/>
                </a:solidFill>
                <a:latin typeface="FuturaLightCTT" pitchFamily="2" charset="0"/>
              </a:rPr>
              <a:t>Телескопические направляющие</a:t>
            </a: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</a:t>
            </a:r>
            <a:r>
              <a:rPr lang="ru-RU" sz="1600" dirty="0">
                <a:solidFill>
                  <a:srgbClr val="00B0F0"/>
                </a:solidFill>
                <a:latin typeface="FuturaLightCTT" pitchFamily="2" charset="0"/>
              </a:rPr>
              <a:t>+ 1 глубокий </a:t>
            </a:r>
            <a:r>
              <a:rPr lang="ru-RU" sz="1600" dirty="0">
                <a:latin typeface="FuturaLightCTT" pitchFamily="2" charset="0"/>
              </a:rPr>
              <a:t>противень с антипригарным покрытием,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черная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6048032" y="202767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33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2862EE-7866-44AE-AC99-116DB0F868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7C883A-756A-4D48-82DA-B0B409210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" y="711714"/>
            <a:ext cx="4720835" cy="46661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99216B-7B26-485E-A255-E46EE470E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4969833"/>
            <a:ext cx="2366239" cy="1402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704C8D-709D-4200-8F76-B648273262D3}"/>
              </a:ext>
            </a:extLst>
          </p:cNvPr>
          <p:cNvSpPr txBox="1"/>
          <p:nvPr/>
        </p:nvSpPr>
        <p:spPr>
          <a:xfrm>
            <a:off x="10341442" y="592029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 заказ</a:t>
            </a:r>
          </a:p>
        </p:txBody>
      </p:sp>
    </p:spTree>
    <p:extLst>
      <p:ext uri="{BB962C8B-B14F-4D97-AF65-F5344CB8AC3E}">
        <p14:creationId xmlns:p14="http://schemas.microsoft.com/office/powerpoint/2010/main" val="1805925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5978945" y="782608"/>
            <a:ext cx="602933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</a:t>
            </a:r>
            <a:r>
              <a:rPr lang="en-US" sz="1600" b="1" dirty="0">
                <a:latin typeface="FuturaLightCTT" pitchFamily="2" charset="0"/>
              </a:rPr>
              <a:t>3</a:t>
            </a:r>
            <a:r>
              <a:rPr lang="ru-RU" sz="1600" b="1" dirty="0">
                <a:latin typeface="FuturaLightCTT" pitchFamily="2" charset="0"/>
              </a:rPr>
              <a:t>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12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 гриль, гриль + конвекция, двойной гриль + конвекция, нижний нагрев + </a:t>
            </a:r>
            <a:r>
              <a:rPr lang="ru-RU" sz="1600" b="1" dirty="0">
                <a:solidFill>
                  <a:srgbClr val="00B0F0"/>
                </a:solidFill>
                <a:latin typeface="FuturaLightCTT" pitchFamily="2" charset="0"/>
              </a:rPr>
              <a:t>кольцевой нагреватель 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черные металлические поворотные переключатели 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  <a:endParaRPr lang="ru-RU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</a:t>
            </a:r>
            <a:r>
              <a:rPr lang="ru-RU" sz="1600" b="1" dirty="0">
                <a:latin typeface="FuturaLightCTT" pitchFamily="2" charset="0"/>
              </a:rPr>
              <a:t>Хромированные и </a:t>
            </a:r>
            <a:r>
              <a:rPr lang="ru-RU" sz="1600" b="1" dirty="0">
                <a:solidFill>
                  <a:srgbClr val="00B0F0"/>
                </a:solidFill>
                <a:latin typeface="FuturaLightCTT" pitchFamily="2" charset="0"/>
              </a:rPr>
              <a:t>Телескопические направляющие</a:t>
            </a: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</a:t>
            </a:r>
            <a:r>
              <a:rPr lang="ru-RU" sz="1600" dirty="0">
                <a:solidFill>
                  <a:srgbClr val="00B0F0"/>
                </a:solidFill>
                <a:latin typeface="FuturaLightCTT" pitchFamily="2" charset="0"/>
              </a:rPr>
              <a:t>+ 1 глубокий </a:t>
            </a:r>
            <a:r>
              <a:rPr lang="ru-RU" sz="1600" dirty="0">
                <a:latin typeface="FuturaLightCTT" pitchFamily="2" charset="0"/>
              </a:rPr>
              <a:t>противень с антипригарным покрытием,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черная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6048032" y="202767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3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48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2862EE-7866-44AE-AC99-116DB0F868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0F7350-0AB6-46C6-951B-E6C5AA4D8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9" y="861647"/>
            <a:ext cx="4464816" cy="44086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D32BDB-A67D-4352-B1E1-5974F469D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4969833"/>
            <a:ext cx="2366239" cy="1402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D7A8C-766F-41BB-8891-83CC6254AFED}"/>
              </a:ext>
            </a:extLst>
          </p:cNvPr>
          <p:cNvSpPr txBox="1"/>
          <p:nvPr/>
        </p:nvSpPr>
        <p:spPr>
          <a:xfrm>
            <a:off x="10341442" y="592029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 заказ</a:t>
            </a:r>
          </a:p>
        </p:txBody>
      </p:sp>
    </p:spTree>
    <p:extLst>
      <p:ext uri="{BB962C8B-B14F-4D97-AF65-F5344CB8AC3E}">
        <p14:creationId xmlns:p14="http://schemas.microsoft.com/office/powerpoint/2010/main" val="2453940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5978945" y="782608"/>
            <a:ext cx="602933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</a:t>
            </a:r>
            <a:r>
              <a:rPr lang="en-US" sz="1600" b="1" dirty="0">
                <a:latin typeface="FuturaLightCTT" pitchFamily="2" charset="0"/>
              </a:rPr>
              <a:t>3</a:t>
            </a:r>
            <a:r>
              <a:rPr lang="ru-RU" sz="1600" b="1" dirty="0">
                <a:latin typeface="FuturaLightCTT" pitchFamily="2" charset="0"/>
              </a:rPr>
              <a:t>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12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 гриль, гриль + конвекция, двойной гриль + конвекция, нижний нагрев + </a:t>
            </a:r>
            <a:r>
              <a:rPr lang="ru-RU" sz="1600" b="1" dirty="0">
                <a:solidFill>
                  <a:srgbClr val="00B0F0"/>
                </a:solidFill>
                <a:latin typeface="FuturaLightCTT" pitchFamily="2" charset="0"/>
              </a:rPr>
              <a:t>кольцевой нагреватель 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металлические поворотные переключатели 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  <a:endParaRPr lang="ru-RU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</a:t>
            </a:r>
            <a:r>
              <a:rPr lang="ru-RU" sz="1600" b="1" dirty="0">
                <a:latin typeface="FuturaLightCTT" pitchFamily="2" charset="0"/>
              </a:rPr>
              <a:t>Хромированные и </a:t>
            </a:r>
            <a:r>
              <a:rPr lang="ru-RU" sz="1600" b="1" dirty="0">
                <a:solidFill>
                  <a:srgbClr val="00B0F0"/>
                </a:solidFill>
                <a:latin typeface="FuturaLightCTT" pitchFamily="2" charset="0"/>
              </a:rPr>
              <a:t>Телескопические направляющие</a:t>
            </a: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</a:t>
            </a:r>
            <a:r>
              <a:rPr lang="ru-RU" sz="1600" dirty="0">
                <a:solidFill>
                  <a:srgbClr val="00B0F0"/>
                </a:solidFill>
                <a:latin typeface="FuturaLightCTT" pitchFamily="2" charset="0"/>
              </a:rPr>
              <a:t>+ 1 глубокий </a:t>
            </a:r>
            <a:r>
              <a:rPr lang="ru-RU" sz="1600" dirty="0">
                <a:latin typeface="FuturaLightCTT" pitchFamily="2" charset="0"/>
              </a:rPr>
              <a:t>противень с антипригарным покрытием,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хром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6048032" y="202767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EL6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33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2862EE-7866-44AE-AC99-116DB0F868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9F3332-8D51-4A73-9DD6-540E2A9E6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70" y="883654"/>
            <a:ext cx="4122829" cy="41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90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32689" y="601246"/>
            <a:ext cx="60632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en-US" sz="1600" b="1" dirty="0">
                <a:latin typeface="FuturaLightCTT" pitchFamily="2" charset="0"/>
              </a:rPr>
              <a:t>8</a:t>
            </a:r>
            <a:r>
              <a:rPr lang="ru-RU" sz="1600" b="1" dirty="0">
                <a:latin typeface="FuturaLightCTT" pitchFamily="2" charset="0"/>
              </a:rPr>
              <a:t>1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  <a:endParaRPr lang="en-US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•Панель управления </a:t>
            </a:r>
            <a:r>
              <a:rPr lang="en-US" sz="1600" dirty="0">
                <a:latin typeface="FuturaLightCTT" pitchFamily="2" charset="0"/>
              </a:rPr>
              <a:t>slim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b="1" dirty="0">
                <a:latin typeface="FuturaLightCTT" pitchFamily="2" charset="0"/>
              </a:rPr>
              <a:t>10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 гриль, гриль + конвекция, двойной гриль + конвекция, нижний нагрев + </a:t>
            </a:r>
            <a:r>
              <a:rPr lang="ru-RU" sz="1600" b="1" dirty="0">
                <a:solidFill>
                  <a:srgbClr val="FFFF00"/>
                </a:solidFill>
                <a:latin typeface="FuturaLightCTT" pitchFamily="2" charset="0"/>
              </a:rPr>
              <a:t>кольцевой нагреватель, фритюр. </a:t>
            </a:r>
            <a:endParaRPr lang="ru-RU" sz="1600" dirty="0">
              <a:solidFill>
                <a:srgbClr val="FFFF00"/>
              </a:solidFill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утапливаемые переключатели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b="1" dirty="0">
                <a:latin typeface="FuturaLightCTT" pitchFamily="2" charset="0"/>
              </a:rPr>
              <a:t>LOW-E</a:t>
            </a:r>
            <a:r>
              <a:rPr lang="ru-RU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</a:rPr>
              <a:t>(</a:t>
            </a:r>
            <a:r>
              <a:rPr lang="ru-RU" sz="1600" b="1" dirty="0">
                <a:latin typeface="FuturaLightCTT" pitchFamily="2" charset="0"/>
              </a:rPr>
              <a:t>Энергосберегающее стекло) 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Стекла – </a:t>
            </a:r>
            <a:r>
              <a:rPr lang="en-US" sz="1600" b="1" dirty="0">
                <a:latin typeface="FuturaLightCTT" pitchFamily="2" charset="0"/>
              </a:rPr>
              <a:t>SCHOTT CERAN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</a:t>
            </a:r>
            <a:r>
              <a:rPr lang="ru-RU" sz="1600" b="1" dirty="0">
                <a:latin typeface="FuturaLightCTT" pitchFamily="2" charset="0"/>
              </a:rPr>
              <a:t>Хромированные и Телескопические направляющие</a:t>
            </a:r>
            <a:endParaRPr lang="en-US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Технология мягкого закрывания дверцы</a:t>
            </a: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+1 глубокий противень с</a:t>
            </a:r>
          </a:p>
          <a:p>
            <a:r>
              <a:rPr lang="ru-RU" sz="1600" dirty="0">
                <a:latin typeface="FuturaLightCTT" pitchFamily="2" charset="0"/>
              </a:rPr>
              <a:t>антипригарным покрытием, </a:t>
            </a:r>
            <a:r>
              <a:rPr lang="en-US" sz="1600" dirty="0" err="1">
                <a:latin typeface="FuturaLightCTT" pitchFamily="2" charset="0"/>
              </a:rPr>
              <a:t>FryArt</a:t>
            </a:r>
            <a:r>
              <a:rPr lang="en-US" sz="1600" dirty="0">
                <a:latin typeface="FuturaLightCTT" pitchFamily="2" charset="0"/>
              </a:rPr>
              <a:t> Tray, </a:t>
            </a:r>
            <a:r>
              <a:rPr lang="ru-RU" sz="1600" dirty="0">
                <a:latin typeface="FuturaLightCTT" pitchFamily="2" charset="0"/>
              </a:rPr>
              <a:t>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ручки: нержавеющая сталь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5990111" y="222296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EY6438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4704723F-98FD-4B68-8385-E94ED0F15AE9}"/>
              </a:ext>
            </a:extLst>
          </p:cNvPr>
          <p:cNvSpPr txBox="1">
            <a:spLocks/>
          </p:cNvSpPr>
          <p:nvPr/>
        </p:nvSpPr>
        <p:spPr>
          <a:xfrm>
            <a:off x="9929451" y="5219820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ExtraLight DEMO" panose="00000400000000000000" pitchFamily="2" charset="0"/>
              </a:rPr>
              <a:t>Стекла дверцы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Mont ExtraLight DEMO" panose="00000400000000000000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C49085-5FD5-4E28-9649-9B39BBAAD2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769" y="5370050"/>
            <a:ext cx="1307147" cy="13449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2180DD-2DA0-4B35-B04B-5765415453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69" y="5598770"/>
            <a:ext cx="3526716" cy="10811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A3C289-E2AC-4257-813E-3FD037EB1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58" y="479701"/>
            <a:ext cx="4824917" cy="453885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425EB9-FD9A-4A37-9384-85FD9CA6D7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474" l="245" r="99265">
                        <a14:foregroundMark x1="980" y1="64211" x2="980" y2="64211"/>
                        <a14:foregroundMark x1="18260" y1="11842" x2="18260" y2="11842"/>
                        <a14:foregroundMark x1="95343" y1="21579" x2="95343" y2="21579"/>
                        <a14:foregroundMark x1="19363" y1="10000" x2="19363" y2="10000"/>
                        <a14:foregroundMark x1="980" y1="65526" x2="980" y2="65526"/>
                        <a14:foregroundMark x1="613" y1="98158" x2="613" y2="98158"/>
                        <a14:foregroundMark x1="99265" y1="99474" x2="99265" y2="99474"/>
                        <a14:foregroundMark x1="613" y1="98684" x2="613" y2="98684"/>
                        <a14:foregroundMark x1="1838" y1="95000" x2="1838" y2="95000"/>
                        <a14:foregroundMark x1="245" y1="71316" x2="245" y2="7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031" y="5405420"/>
            <a:ext cx="2384793" cy="1457717"/>
          </a:xfrm>
          <a:prstGeom prst="rect">
            <a:avLst/>
          </a:prstGeom>
          <a:effectLst>
            <a:outerShdw blurRad="50800" dist="38100" algn="l" rotWithShape="0">
              <a:schemeClr val="tx1">
                <a:lumMod val="95000"/>
                <a:alpha val="69000"/>
              </a:scheme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0F29566-6A57-4A55-8AB8-6E4730A46E3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98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783662" y="403506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EL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6438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758717" y="3701776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EG6438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20" name="Resim 26">
            <a:extLst>
              <a:ext uri="{FF2B5EF4-FFF2-40B4-BE49-F238E27FC236}">
                <a16:creationId xmlns:a16="http://schemas.microsoft.com/office/drawing/2014/main" id="{6E7EAAB0-4BD4-4293-9986-740653DEE3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449" y="572461"/>
            <a:ext cx="3524919" cy="2681528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1" name="Resim 27">
            <a:extLst>
              <a:ext uri="{FF2B5EF4-FFF2-40B4-BE49-F238E27FC236}">
                <a16:creationId xmlns:a16="http://schemas.microsoft.com/office/drawing/2014/main" id="{D81E23E8-0AEE-4677-84CC-7A7BAC095F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626" y="3779103"/>
            <a:ext cx="3522374" cy="2760759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8BBEE0C4-900A-40D3-8F7E-BA5D9B76159F}"/>
              </a:ext>
            </a:extLst>
          </p:cNvPr>
          <p:cNvSpPr txBox="1">
            <a:spLocks/>
          </p:cNvSpPr>
          <p:nvPr/>
        </p:nvSpPr>
        <p:spPr>
          <a:xfrm>
            <a:off x="10851998" y="395042"/>
            <a:ext cx="1548724" cy="35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Под заказ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BD64DB-1B43-4E46-95DD-06D993F83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732" y="0"/>
            <a:ext cx="9476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00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07912" y="518707"/>
            <a:ext cx="598191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en-US" sz="1600" b="1" dirty="0">
                <a:latin typeface="FuturaLightCTT" pitchFamily="2" charset="0"/>
              </a:rPr>
              <a:t>73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 л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 </a:t>
            </a:r>
            <a:r>
              <a:rPr lang="ru-RU" sz="1600" b="1" dirty="0">
                <a:solidFill>
                  <a:srgbClr val="FFFF00"/>
                </a:solidFill>
                <a:latin typeface="FuturaLightCTT" pitchFamily="2" charset="0"/>
              </a:rPr>
              <a:t>с функцией пара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b="1" dirty="0">
                <a:latin typeface="FuturaLightCTT" pitchFamily="2" charset="0"/>
              </a:rPr>
              <a:t>10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 гриль, гриль + конвекция, двойной гриль + конвекция, нижний нагрев + </a:t>
            </a:r>
            <a:r>
              <a:rPr lang="ru-RU" sz="1600" b="1" dirty="0">
                <a:solidFill>
                  <a:srgbClr val="FFFF00"/>
                </a:solidFill>
                <a:latin typeface="FuturaLightCTT" pitchFamily="2" charset="0"/>
              </a:rPr>
              <a:t>кольцевой нагреватель, фритюр</a:t>
            </a:r>
            <a:r>
              <a:rPr lang="ru-RU" sz="1600" b="1" dirty="0">
                <a:latin typeface="FuturaLightCTT" pitchFamily="2" charset="0"/>
              </a:rPr>
              <a:t>. 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утапливаемые </a:t>
            </a:r>
            <a:r>
              <a:rPr lang="ru-RU" sz="1600" dirty="0">
                <a:latin typeface="FuturaLightCTT" pitchFamily="2" charset="0"/>
              </a:rPr>
              <a:t>переключатели 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Технология мягкого закрывания дверцы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b="1" dirty="0">
                <a:latin typeface="FuturaLightCTT" pitchFamily="2" charset="0"/>
              </a:rPr>
              <a:t>LOW-E (</a:t>
            </a:r>
            <a:r>
              <a:rPr lang="ru-RU" sz="1600" b="1" dirty="0">
                <a:latin typeface="FuturaLightCTT" pitchFamily="2" charset="0"/>
              </a:rPr>
              <a:t>Энергосберегающее стекло) 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Стекла – </a:t>
            </a:r>
            <a:r>
              <a:rPr lang="en-US" sz="1600" b="1" dirty="0">
                <a:latin typeface="FuturaLightCTT" pitchFamily="2" charset="0"/>
              </a:rPr>
              <a:t>SCHOTT CERAN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Хромированные и Телескопические направляющие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Каталитическая очистка</a:t>
            </a:r>
            <a:r>
              <a:rPr lang="en-US" sz="1600" b="1" dirty="0">
                <a:latin typeface="FuturaLightCTT" pitchFamily="2" charset="0"/>
              </a:rPr>
              <a:t> – </a:t>
            </a:r>
            <a:r>
              <a:rPr lang="ru-RU" sz="1600" b="1" dirty="0">
                <a:latin typeface="FuturaLightCTT" pitchFamily="2" charset="0"/>
              </a:rPr>
              <a:t>панель сзади</a:t>
            </a: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+ 1 глубокий противень с</a:t>
            </a:r>
          </a:p>
          <a:p>
            <a:r>
              <a:rPr lang="ru-RU" sz="1600" dirty="0">
                <a:latin typeface="FuturaLightCTT" pitchFamily="2" charset="0"/>
              </a:rPr>
              <a:t>антипригарным покрытием, </a:t>
            </a:r>
            <a:r>
              <a:rPr lang="en-US" sz="1600" dirty="0" err="1">
                <a:latin typeface="FuturaLightCTT" pitchFamily="2" charset="0"/>
              </a:rPr>
              <a:t>FryArt</a:t>
            </a:r>
            <a:r>
              <a:rPr lang="en-US" sz="1600" dirty="0">
                <a:latin typeface="FuturaLightCTT" pitchFamily="2" charset="0"/>
              </a:rPr>
              <a:t> tray</a:t>
            </a:r>
            <a:r>
              <a:rPr lang="ru-RU" sz="1600" dirty="0">
                <a:latin typeface="FuturaLightCTT" pitchFamily="2" charset="0"/>
              </a:rPr>
              <a:t>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 и переключателей: черный</a:t>
            </a:r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5964546" y="160193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SLB EY6448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EDAE5997-D1C2-4483-BB20-7606C13513B6}"/>
              </a:ext>
            </a:extLst>
          </p:cNvPr>
          <p:cNvSpPr txBox="1">
            <a:spLocks/>
          </p:cNvSpPr>
          <p:nvPr/>
        </p:nvSpPr>
        <p:spPr>
          <a:xfrm>
            <a:off x="10656303" y="5268809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6AAB24-ABB1-41AA-ACBF-447DAFA11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467" y="5305149"/>
            <a:ext cx="1317597" cy="13528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D1CCAC-0584-4BB2-B994-591C8A86FF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83" y="5305149"/>
            <a:ext cx="3078977" cy="12348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97524F-BD6B-49AC-AA66-259D6EA5F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62" y="463958"/>
            <a:ext cx="4835971" cy="45529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1E01F2-2858-427D-8D87-29A8A36229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474" l="245" r="99265">
                        <a14:foregroundMark x1="980" y1="64211" x2="980" y2="64211"/>
                        <a14:foregroundMark x1="18260" y1="11842" x2="18260" y2="11842"/>
                        <a14:foregroundMark x1="95343" y1="21579" x2="95343" y2="21579"/>
                        <a14:foregroundMark x1="19363" y1="10000" x2="19363" y2="10000"/>
                        <a14:foregroundMark x1="980" y1="65526" x2="980" y2="65526"/>
                        <a14:foregroundMark x1="613" y1="98158" x2="613" y2="98158"/>
                        <a14:foregroundMark x1="99265" y1="99474" x2="99265" y2="99474"/>
                        <a14:foregroundMark x1="613" y1="98684" x2="613" y2="98684"/>
                        <a14:foregroundMark x1="1838" y1="95000" x2="1838" y2="95000"/>
                        <a14:foregroundMark x1="245" y1="71316" x2="245" y2="7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031" y="5405420"/>
            <a:ext cx="2384793" cy="1457717"/>
          </a:xfrm>
          <a:prstGeom prst="rect">
            <a:avLst/>
          </a:prstGeom>
          <a:effectLst>
            <a:outerShdw blurRad="50800" dist="38100" algn="l" rotWithShape="0">
              <a:schemeClr val="tx1">
                <a:lumMod val="95000"/>
                <a:alpha val="69000"/>
              </a:scheme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A6534B-C851-4493-9C66-30DF7D3484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54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881212" y="463057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SLB EL6448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928837" y="3733800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SLB EG6448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684" y="728735"/>
            <a:ext cx="2418283" cy="2395465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684" y="4024600"/>
            <a:ext cx="2664375" cy="2421021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E9B3A73C-5A11-4391-B2AA-DDE478127A3C}"/>
              </a:ext>
            </a:extLst>
          </p:cNvPr>
          <p:cNvSpPr txBox="1">
            <a:spLocks/>
          </p:cNvSpPr>
          <p:nvPr/>
        </p:nvSpPr>
        <p:spPr>
          <a:xfrm>
            <a:off x="10873605" y="463057"/>
            <a:ext cx="1548724" cy="35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  Под заказ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92D56719-EEEB-4E99-A47F-2E68AA989144}"/>
              </a:ext>
            </a:extLst>
          </p:cNvPr>
          <p:cNvSpPr txBox="1">
            <a:spLocks/>
          </p:cNvSpPr>
          <p:nvPr/>
        </p:nvSpPr>
        <p:spPr>
          <a:xfrm>
            <a:off x="11044488" y="3708751"/>
            <a:ext cx="1548724" cy="35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Под заказ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8DBE6AC-4666-4CCB-ADCC-65BCE6160966}"/>
              </a:ext>
            </a:extLst>
          </p:cNvPr>
          <p:cNvGrpSpPr/>
          <p:nvPr/>
        </p:nvGrpSpPr>
        <p:grpSpPr>
          <a:xfrm>
            <a:off x="-539788" y="0"/>
            <a:ext cx="9164411" cy="6858000"/>
            <a:chOff x="-539788" y="0"/>
            <a:chExt cx="9164411" cy="6858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A0321CF-08A5-43FE-A603-6BADEE0D6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39788" y="0"/>
              <a:ext cx="9164411" cy="685800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061409C-DC8E-4BA0-91B9-42AE9E8EC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2609" y="4395469"/>
              <a:ext cx="2257466" cy="2132379"/>
            </a:xfrm>
            <a:prstGeom prst="rect">
              <a:avLst/>
            </a:prstGeom>
            <a:effectLst>
              <a:outerShdw blurRad="63500" dist="38100" dir="1800000" algn="tl" rotWithShape="0">
                <a:prstClr val="black">
                  <a:alpha val="5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78420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D2E33A77-4412-444A-8CBC-DF70E8A091EC}"/>
              </a:ext>
            </a:extLst>
          </p:cNvPr>
          <p:cNvSpPr txBox="1">
            <a:spLocks/>
          </p:cNvSpPr>
          <p:nvPr/>
        </p:nvSpPr>
        <p:spPr>
          <a:xfrm>
            <a:off x="1498036" y="470952"/>
            <a:ext cx="3207567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SLK GY6018/ GY6028*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5993926" y="543771"/>
            <a:ext cx="5675560" cy="3177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4-х конфорочные газовые варочные поверхности</a:t>
            </a:r>
            <a:endParaRPr lang="en-US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60 CM </a:t>
            </a:r>
            <a:r>
              <a:rPr lang="ru-RU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газ на стекле</a:t>
            </a:r>
            <a:endParaRPr lang="en-US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3G+1W (4,2KW) WOK </a:t>
            </a:r>
            <a:r>
              <a:rPr lang="ru-RU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конфорка</a:t>
            </a:r>
            <a:r>
              <a:rPr lang="en-US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 SABAF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Газ-контроль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Автоподжиг</a:t>
            </a:r>
            <a:endParaRPr lang="en-US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Чугунные решетки</a:t>
            </a:r>
            <a:endParaRPr lang="en-US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99085" indent="-287020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ru-RU" spc="-5" dirty="0">
                <a:latin typeface="FuturaLightCTT" pitchFamily="2" charset="0"/>
                <a:cs typeface="Calibri"/>
              </a:rPr>
              <a:t>Жиклёры</a:t>
            </a:r>
            <a:r>
              <a:rPr lang="ru-RU" spc="-25" dirty="0">
                <a:latin typeface="FuturaLightCTT" pitchFamily="2" charset="0"/>
                <a:cs typeface="Calibri"/>
              </a:rPr>
              <a:t> </a:t>
            </a:r>
            <a:r>
              <a:rPr lang="ru-RU" spc="-5" dirty="0">
                <a:latin typeface="FuturaLightCTT" pitchFamily="2" charset="0"/>
                <a:cs typeface="Calibri"/>
              </a:rPr>
              <a:t>для баллонного</a:t>
            </a:r>
            <a:r>
              <a:rPr lang="ru-RU" spc="-15" dirty="0">
                <a:latin typeface="FuturaLightCTT" pitchFamily="2" charset="0"/>
                <a:cs typeface="Calibri"/>
              </a:rPr>
              <a:t> </a:t>
            </a:r>
            <a:r>
              <a:rPr lang="ru-RU" spc="-5" dirty="0">
                <a:latin typeface="FuturaLightCTT" pitchFamily="2" charset="0"/>
                <a:cs typeface="Calibri"/>
              </a:rPr>
              <a:t>газа,</a:t>
            </a:r>
            <a:endParaRPr lang="ru-RU" dirty="0">
              <a:latin typeface="FuturaLightCTT" pitchFamily="2" charset="0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Материал: стекло черное, белое, серое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baseline="0" dirty="0">
                <a:solidFill>
                  <a:srgbClr val="FF0000"/>
                </a:solidFill>
                <a:latin typeface="FuturaLightCTT" pitchFamily="2" charset="0"/>
              </a:rPr>
              <a:t>*SLK GY6028 – </a:t>
            </a:r>
            <a:r>
              <a:rPr lang="ru-RU" b="1" i="0" u="none" strike="noStrike" baseline="0" dirty="0">
                <a:solidFill>
                  <a:srgbClr val="FF0000"/>
                </a:solidFill>
                <a:latin typeface="FuturaLightCTT" pitchFamily="2" charset="0"/>
              </a:rPr>
              <a:t>черное стекло - черные переключатели</a:t>
            </a:r>
            <a:endParaRPr lang="en-US" b="1" i="0" u="none" strike="noStrike" baseline="0" dirty="0">
              <a:solidFill>
                <a:srgbClr val="FF0000"/>
              </a:solidFill>
              <a:latin typeface="FuturaLightCTT" pitchFamily="2" charset="0"/>
            </a:endParaRPr>
          </a:p>
          <a:p>
            <a:pPr algn="l"/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8443119E-B24A-43B7-BC35-7558B3E90094}"/>
              </a:ext>
            </a:extLst>
          </p:cNvPr>
          <p:cNvSpPr txBox="1">
            <a:spLocks/>
          </p:cNvSpPr>
          <p:nvPr/>
        </p:nvSpPr>
        <p:spPr>
          <a:xfrm>
            <a:off x="5856824" y="3609305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SLK GL6018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7F06E764-C50C-4948-A6B0-3508636B5468}"/>
              </a:ext>
            </a:extLst>
          </p:cNvPr>
          <p:cNvSpPr txBox="1">
            <a:spLocks/>
          </p:cNvSpPr>
          <p:nvPr/>
        </p:nvSpPr>
        <p:spPr>
          <a:xfrm>
            <a:off x="9320783" y="3556938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SLK GG6018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3F49F6-0545-4676-BF8B-E29EBB2DB4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070" y="3988255"/>
            <a:ext cx="3016149" cy="2177794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EABAD3-2DB0-4C74-B02F-6A46CACC7A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899" y="3935887"/>
            <a:ext cx="2897264" cy="2011042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A9909C-5CE7-484C-AB7A-7276B07E3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60" y="975261"/>
            <a:ext cx="3979594" cy="33395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414696-ABDA-48D4-8968-8EDE1EE5C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660" y="4819146"/>
            <a:ext cx="3979594" cy="63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25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4">
            <a:extLst>
              <a:ext uri="{FF2B5EF4-FFF2-40B4-BE49-F238E27FC236}">
                <a16:creationId xmlns:a16="http://schemas.microsoft.com/office/drawing/2014/main" id="{C503E9BC-D715-4F2D-B93F-9734B3D1B63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543C56-BCA3-4D29-9DFE-3FC7D04A48F8}"/>
              </a:ext>
            </a:extLst>
          </p:cNvPr>
          <p:cNvSpPr txBox="1"/>
          <p:nvPr/>
        </p:nvSpPr>
        <p:spPr>
          <a:xfrm>
            <a:off x="2350190" y="4872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SLM 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Объект 1">
            <a:extLst>
              <a:ext uri="{FF2B5EF4-FFF2-40B4-BE49-F238E27FC236}">
                <a16:creationId xmlns:a16="http://schemas.microsoft.com/office/drawing/2014/main" id="{20C3DA83-DE87-4A5A-AC30-1BCC23C58C7D}"/>
              </a:ext>
            </a:extLst>
          </p:cNvPr>
          <p:cNvSpPr txBox="1">
            <a:spLocks/>
          </p:cNvSpPr>
          <p:nvPr/>
        </p:nvSpPr>
        <p:spPr>
          <a:xfrm>
            <a:off x="6706043" y="1197791"/>
            <a:ext cx="5626681" cy="4462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Встраиваемая СВЧ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Объем- 25 л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Функции -  Микроволновая печь, Гриль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Тип управления - электронное управление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Камера - нержавеющая сталь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Дверь/панель – стекло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/ нерж. сталь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Дисплей  - белый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Способ открытия двери – кнопка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Размер поворотного стола  - 315 мм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Входная мощность - 1450 Вт, микроволновая печь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Выходная мощность  - 900 Вт микроволны, 1000 Вт Гриль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Опции разморозки  - вес/время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Таймер приготовления - 95 минут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Авто меню - 8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Мощность микроволн -   5 уровней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Размер продукта (мм)  - 595x400x460 мм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Вес (кг) - 19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27363E-8CD3-4195-9C3A-8939BCB315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64" y="1285875"/>
            <a:ext cx="5146821" cy="32670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B049AD3-5D72-4676-9D0D-B025C9CB75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68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75102" y="746282"/>
            <a:ext cx="5849895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</a:t>
            </a:r>
            <a:r>
              <a:rPr lang="en-US" sz="1600" b="1" dirty="0">
                <a:latin typeface="FuturaLightCTT" pitchFamily="2" charset="0"/>
              </a:rPr>
              <a:t>8</a:t>
            </a:r>
            <a:r>
              <a:rPr lang="ru-RU" sz="1600" b="1" dirty="0">
                <a:latin typeface="FuturaLightCTT" pitchFamily="2" charset="0"/>
              </a:rPr>
              <a:t>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Панель управления </a:t>
            </a:r>
            <a:r>
              <a:rPr lang="en-US" sz="1600" dirty="0">
                <a:latin typeface="FuturaLightCTT" pitchFamily="2" charset="0"/>
              </a:rPr>
              <a:t>slim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b="1" dirty="0">
                <a:latin typeface="FuturaLightCTT" pitchFamily="2" charset="0"/>
              </a:rPr>
              <a:t>7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ru-RU" sz="1600" b="1" dirty="0">
                <a:latin typeface="FuturaLightCTT" pitchFamily="2" charset="0"/>
              </a:rPr>
              <a:t>верхний нагрев,  верхний нагрев + конвекция, нижний + верхний + конвекция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переключатели утапливаемые 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Стекла – </a:t>
            </a:r>
            <a:r>
              <a:rPr lang="en-US" sz="1600" b="1" dirty="0">
                <a:latin typeface="FuturaLightCTT" pitchFamily="2" charset="0"/>
              </a:rPr>
              <a:t>SCHOTT CERAN</a:t>
            </a:r>
            <a:endParaRPr lang="ru-RU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•Хромированные направляющие</a:t>
            </a:r>
            <a:endParaRPr lang="en-US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противень с антипригарным покрытием,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металл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хром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6035727" y="291827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EE6308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F6A6C7C-2847-4117-9325-34F22F3AD06C}"/>
              </a:ext>
            </a:extLst>
          </p:cNvPr>
          <p:cNvSpPr txBox="1">
            <a:spLocks/>
          </p:cNvSpPr>
          <p:nvPr/>
        </p:nvSpPr>
        <p:spPr>
          <a:xfrm>
            <a:off x="10460892" y="5126224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49937E-356D-41F4-A82D-D1032F842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467" y="5305149"/>
            <a:ext cx="1317597" cy="13528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A2D54-BBEF-4A5B-87DC-91D517C18B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83" y="5305149"/>
            <a:ext cx="3078977" cy="12348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DCC72F-9DBD-4409-9CA1-8D4B83F91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28" y="511070"/>
            <a:ext cx="4484172" cy="4405183"/>
          </a:xfrm>
          <a:prstGeom prst="rect">
            <a:avLst/>
          </a:prstGeom>
        </p:spPr>
      </p:pic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276E2DAC-BC8F-4465-A92E-78B7454138ED}"/>
              </a:ext>
            </a:extLst>
          </p:cNvPr>
          <p:cNvSpPr txBox="1">
            <a:spLocks/>
          </p:cNvSpPr>
          <p:nvPr/>
        </p:nvSpPr>
        <p:spPr>
          <a:xfrm>
            <a:off x="5851438" y="5829225"/>
            <a:ext cx="3551416" cy="61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3FCC54-98E7-49E5-8E2C-AF7E5E870B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474" l="245" r="99265">
                        <a14:foregroundMark x1="980" y1="64211" x2="980" y2="64211"/>
                        <a14:foregroundMark x1="18260" y1="11842" x2="18260" y2="11842"/>
                        <a14:foregroundMark x1="95343" y1="21579" x2="95343" y2="21579"/>
                        <a14:foregroundMark x1="19363" y1="10000" x2="19363" y2="10000"/>
                        <a14:foregroundMark x1="980" y1="65526" x2="980" y2="65526"/>
                        <a14:foregroundMark x1="613" y1="98158" x2="613" y2="98158"/>
                        <a14:foregroundMark x1="99265" y1="99474" x2="99265" y2="99474"/>
                        <a14:foregroundMark x1="613" y1="98684" x2="613" y2="98684"/>
                        <a14:foregroundMark x1="1838" y1="95000" x2="1838" y2="95000"/>
                        <a14:foregroundMark x1="245" y1="71316" x2="245" y2="7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031" y="5405420"/>
            <a:ext cx="2384793" cy="1457717"/>
          </a:xfrm>
          <a:prstGeom prst="rect">
            <a:avLst/>
          </a:prstGeom>
          <a:effectLst>
            <a:outerShdw blurRad="50800" dist="38100" algn="l" rotWithShape="0">
              <a:schemeClr val="tx1">
                <a:lumMod val="95000"/>
                <a:alpha val="69000"/>
              </a:scheme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411455-B537-4E9F-912A-86AE87C82F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72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706044" y="1207587"/>
            <a:ext cx="5283780" cy="44624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Встраиваемая СВЧ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Объем- </a:t>
            </a:r>
            <a:r>
              <a:rPr lang="ru-RU" sz="16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2</a:t>
            </a:r>
            <a:r>
              <a:rPr lang="en-US" sz="16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0</a:t>
            </a:r>
            <a:r>
              <a:rPr lang="ru-RU" sz="16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Функции -  Микроволновая печь, Гриль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Тип управления - сенсорное управление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Камера - нержавеющая сталь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Дверь/панель – стекло</a:t>
            </a:r>
            <a:r>
              <a:rPr lang="en-US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/ акрил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Дисплей  - белый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Способ открытия двери – кнопка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Размер поворотного стола  - </a:t>
            </a:r>
            <a:r>
              <a:rPr lang="en-US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255</a:t>
            </a: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Входная мощность - 1</a:t>
            </a:r>
            <a:r>
              <a:rPr lang="en-US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2</a:t>
            </a: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50 Вт, микроволновая печь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Выходная мощность  - </a:t>
            </a:r>
            <a:r>
              <a:rPr lang="en-US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8</a:t>
            </a: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00 Вт микроволны, 1000 Вт Гриль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Опции разморозки  - вес/время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Таймер приготовления - 95 минут</a:t>
            </a:r>
            <a:endParaRPr lang="en-US" sz="1600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Авто меню - 8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Мощность микроволн -   5 уровней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Размер продукта (мм)  - 595x</a:t>
            </a:r>
            <a:r>
              <a:rPr lang="en-US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317</a:t>
            </a: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x38</a:t>
            </a:r>
            <a:r>
              <a:rPr lang="en-US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6</a:t>
            </a: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Вес (кг) - 1</a:t>
            </a:r>
            <a:r>
              <a:rPr lang="en-US" sz="16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7</a:t>
            </a:r>
            <a:endParaRPr lang="ru-RU" sz="1600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C503E9BC-D715-4F2D-B93F-9734B3D1B63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543C56-BCA3-4D29-9DFE-3FC7D04A48F8}"/>
              </a:ext>
            </a:extLst>
          </p:cNvPr>
          <p:cNvSpPr txBox="1"/>
          <p:nvPr/>
        </p:nvSpPr>
        <p:spPr>
          <a:xfrm>
            <a:off x="2350190" y="4872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SLM EY22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D2CDAF-27EF-48A4-8696-4156A644E0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189" y="1207587"/>
            <a:ext cx="5106585" cy="334194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AAEC0F-B0B0-4F5C-A715-43977AEEE3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9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706044" y="1207587"/>
            <a:ext cx="5485956" cy="44624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Встраиваемая СВЧ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Объем- </a:t>
            </a:r>
            <a:r>
              <a:rPr lang="ru-RU" sz="1600" b="1" dirty="0">
                <a:solidFill>
                  <a:schemeClr val="tx1"/>
                </a:solidFill>
                <a:latin typeface="FuturaLightCTT" pitchFamily="2" charset="0"/>
              </a:rPr>
              <a:t>25 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Функции -  Микроволновая печь, Гриль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Тип управления - </a:t>
            </a:r>
            <a:r>
              <a:rPr lang="ru-RU" sz="1600" b="1" dirty="0">
                <a:solidFill>
                  <a:srgbClr val="FFFF00"/>
                </a:solidFill>
                <a:latin typeface="FuturaLightCTT" pitchFamily="2" charset="0"/>
              </a:rPr>
              <a:t>сенсорное управление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Камера - нержавеющая сталь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Дверь/панель – стекло</a:t>
            </a:r>
            <a:r>
              <a:rPr lang="en-US" sz="1600" dirty="0">
                <a:solidFill>
                  <a:schemeClr val="tx1"/>
                </a:solidFill>
                <a:latin typeface="FuturaLightCTT" pitchFamily="2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/ стекло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Дисплей  - белый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Способ открытия двери – сенсорная кнопка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Размер поворотного стола  - 31</a:t>
            </a:r>
            <a:r>
              <a:rPr lang="en-US" sz="1600" dirty="0">
                <a:solidFill>
                  <a:schemeClr val="tx1"/>
                </a:solidFill>
                <a:latin typeface="FuturaLightCTT" pitchFamily="2" charset="0"/>
              </a:rPr>
              <a:t>5</a:t>
            </a: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Входная мощность - 1450 Вт, микроволновая печь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Выходная мощность  - 900 Вт микроволны, 1000 Вт Гриль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Опции разморозки  - вес/время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Таймер приготовления - 95 минут</a:t>
            </a:r>
            <a:endParaRPr lang="en-US" sz="1600" dirty="0">
              <a:solidFill>
                <a:schemeClr val="tx1"/>
              </a:solidFill>
              <a:latin typeface="FuturaLightCTT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Авто меню - 8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Мощность микроволн -   5 уровней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Размер продукта (мм)  - 595x</a:t>
            </a:r>
            <a:r>
              <a:rPr lang="en-US" sz="1600" dirty="0">
                <a:solidFill>
                  <a:schemeClr val="tx1"/>
                </a:solidFill>
                <a:latin typeface="FuturaLightCTT" pitchFamily="2" charset="0"/>
              </a:rPr>
              <a:t>3</a:t>
            </a: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96x38</a:t>
            </a:r>
            <a:r>
              <a:rPr lang="en-US" sz="1600" dirty="0">
                <a:solidFill>
                  <a:schemeClr val="tx1"/>
                </a:solidFill>
                <a:latin typeface="FuturaLightCTT" pitchFamily="2" charset="0"/>
              </a:rPr>
              <a:t>6</a:t>
            </a: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Вес (кг) - 19</a:t>
            </a: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C503E9BC-D715-4F2D-B93F-9734B3D1B63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543C56-BCA3-4D29-9DFE-3FC7D04A48F8}"/>
              </a:ext>
            </a:extLst>
          </p:cNvPr>
          <p:cNvSpPr txBox="1"/>
          <p:nvPr/>
        </p:nvSpPr>
        <p:spPr>
          <a:xfrm>
            <a:off x="2350190" y="4872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SLM EY27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D2CDAF-27EF-48A4-8696-4156A644E0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15" y="1112464"/>
            <a:ext cx="5106585" cy="334194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6151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706044" y="1207587"/>
            <a:ext cx="5485956" cy="44624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Ширина 45 см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Панель управления черная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Энергетический класс: А++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3 корзины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11 комплектов посуды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5 программ: Интенсивная/Стандартная/Эко/60 мин/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      предварительная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Половинчатая загрузка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LED дисплей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Корзина  для столовых приборов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Верхняя корзина  для столовых приборов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Регулируемая по высоте средняя корзина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Функция отложенного старта 1-24 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Уровень шума, (дБ(А)) – 49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tx1"/>
              </a:solidFill>
              <a:latin typeface="FuturaLightCTT" pitchFamily="2" charset="0"/>
            </a:endParaRP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C503E9BC-D715-4F2D-B93F-9734B3D1B63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543C56-BCA3-4D29-9DFE-3FC7D04A48F8}"/>
              </a:ext>
            </a:extLst>
          </p:cNvPr>
          <p:cNvSpPr txBox="1"/>
          <p:nvPr/>
        </p:nvSpPr>
        <p:spPr>
          <a:xfrm>
            <a:off x="2224355" y="2344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SLG VI4610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57BEBF-94E6-4DE8-8140-C9289A7D4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759" y="856537"/>
            <a:ext cx="4184612" cy="471489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448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706044" y="1207587"/>
            <a:ext cx="5485956" cy="44624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Ширина 45 см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Панель управления черная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Энергетический класс: А++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3 корзины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11 комплектов посуды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6 программ: Интенсивная/Стандартная/Эко/60 мин/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      предварительная/Авто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Половинчатая загрузка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LED дисплей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Луч на полу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err="1">
                <a:solidFill>
                  <a:schemeClr val="tx1"/>
                </a:solidFill>
                <a:latin typeface="FuturaLightCTT" pitchFamily="2" charset="0"/>
              </a:rPr>
              <a:t>Аквастоп</a:t>
            </a: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Сушка </a:t>
            </a:r>
            <a:r>
              <a:rPr lang="ru-RU" sz="1600" dirty="0" err="1">
                <a:solidFill>
                  <a:schemeClr val="tx1"/>
                </a:solidFill>
                <a:latin typeface="FuturaLightCTT" pitchFamily="2" charset="0"/>
              </a:rPr>
              <a:t>Dry</a:t>
            </a: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+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Корзина  для столовых приборов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Верхняя корзина  для столовых приборов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Регулируемая по высоте средняя корзина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Функция отложенного старта 1-24 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FuturaLightCTT" pitchFamily="2" charset="0"/>
              </a:rPr>
              <a:t>Уровень шума, (дБ(А)) – 49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tx1"/>
              </a:solidFill>
              <a:latin typeface="FuturaLightCTT" pitchFamily="2" charset="0"/>
            </a:endParaRP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C503E9BC-D715-4F2D-B93F-9734B3D1B63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543C56-BCA3-4D29-9DFE-3FC7D04A48F8}"/>
              </a:ext>
            </a:extLst>
          </p:cNvPr>
          <p:cNvSpPr txBox="1"/>
          <p:nvPr/>
        </p:nvSpPr>
        <p:spPr>
          <a:xfrm>
            <a:off x="2224355" y="2344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SLG VI46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02A9B9-5AAD-452E-BDF3-3F4D608C2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20" y="743453"/>
            <a:ext cx="4391435" cy="49265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7348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61599" y="1049055"/>
            <a:ext cx="5283780" cy="4462417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Холодильник встраиваемый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Климатический класс: N/ST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NO FROST MULTI COOLING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Электронное управление – внутренний дисплей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LED освещение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Класс энергопотребления: А+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Объемы нетто 233 л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      - холодильной камеры: 170 л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      - морозильной камеры: 63 л 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Встроенная ручка 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Перенавешиваемая</a:t>
            </a: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дверь, слайдер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Комплектация: 3 стеклянных полки в холодильной камере, 1 ящик для овощей и фруктов, полка для бутылок и 4 полки на дверцах в холодильной камере, 2 ящика в морозильной камере + 1 лоток, лоток для яиц и льда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Хромированная окантовка полок, серый пластик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Размеры (мм):  (</a:t>
            </a:r>
            <a:r>
              <a:rPr lang="ru-RU" sz="1400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ШхГхВ</a:t>
            </a: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): 540*545*1770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Уровень шума: 38 </a:t>
            </a:r>
            <a:r>
              <a:rPr lang="ru-RU" sz="1400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dB</a:t>
            </a:r>
            <a:endParaRPr lang="ru-RU" sz="1400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Цвет: белый.</a:t>
            </a: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C503E9BC-D715-4F2D-B93F-9734B3D1B63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543C56-BCA3-4D29-9DFE-3FC7D04A48F8}"/>
              </a:ext>
            </a:extLst>
          </p:cNvPr>
          <p:cNvSpPr txBox="1"/>
          <p:nvPr/>
        </p:nvSpPr>
        <p:spPr>
          <a:xfrm>
            <a:off x="2548216" y="343674"/>
            <a:ext cx="2059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SLUE235B5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B3370D-4F71-4B68-A129-452E703A32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330D39-C63A-4FE6-9B8D-342755E26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740" y="722933"/>
            <a:ext cx="2214108" cy="51716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609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61599" y="1049055"/>
            <a:ext cx="5283780" cy="4462417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Холодильник встраиваемый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Климатический класс: N/ST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NO FROST MULTI COOLING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METAL COOLING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Электронное управление –  дисплей на головной панели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LED освещение + боковое освещение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VITAMOD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Класс энергопотребления: А++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Объемы нетто 233 л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      - холодильной камеры: 170 л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      - морозильной камеры: 63 л 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Встроенная ручка 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Перенавешиваемая</a:t>
            </a: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дверь, жесткое крепление </a:t>
            </a:r>
            <a:r>
              <a:rPr lang="ru-RU" sz="1400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Door-on-door</a:t>
            </a:r>
            <a:endParaRPr lang="ru-RU" sz="1400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Комплектация: 3 стеклянных полки в холодильной камере, 1 ящик для овощей и фруктов, полка для бутылок и 4 полки на дверцах в холодильной камере, 2 ящика в морозильной камере + 1 лоток, лоток для яиц и льда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Хромированная окантовка полок, серый пластик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Размеры (мм):  (</a:t>
            </a:r>
            <a:r>
              <a:rPr lang="ru-RU" sz="1400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ШхГхВ</a:t>
            </a: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): 540*545*1770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Уровень шума: 38 </a:t>
            </a:r>
            <a:r>
              <a:rPr lang="ru-RU" sz="1400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dB</a:t>
            </a:r>
            <a:endParaRPr lang="ru-RU" sz="1400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Цвет: белый.</a:t>
            </a: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C503E9BC-D715-4F2D-B93F-9734B3D1B63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543C56-BCA3-4D29-9DFE-3FC7D04A48F8}"/>
              </a:ext>
            </a:extLst>
          </p:cNvPr>
          <p:cNvSpPr txBox="1"/>
          <p:nvPr/>
        </p:nvSpPr>
        <p:spPr>
          <a:xfrm>
            <a:off x="2548216" y="343674"/>
            <a:ext cx="2059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SLUE235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В7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B3370D-4F71-4B68-A129-452E703A32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B53246-A068-4D39-B490-C91CD159B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15" y="517633"/>
            <a:ext cx="5880842" cy="579173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398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66021" y="644422"/>
            <a:ext cx="5849895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</a:t>
            </a:r>
            <a:r>
              <a:rPr lang="en-US" sz="1600" b="1" dirty="0">
                <a:latin typeface="FuturaLightCTT" pitchFamily="2" charset="0"/>
              </a:rPr>
              <a:t>8</a:t>
            </a:r>
            <a:r>
              <a:rPr lang="ru-RU" sz="1600" b="1" dirty="0">
                <a:latin typeface="FuturaLightCTT" pitchFamily="2" charset="0"/>
              </a:rPr>
              <a:t>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  <a:endParaRPr lang="en-US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Панель управления </a:t>
            </a:r>
            <a:r>
              <a:rPr lang="en-US" sz="1600" dirty="0">
                <a:latin typeface="FuturaLightCTT" pitchFamily="2" charset="0"/>
              </a:rPr>
              <a:t>slim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b="1" dirty="0">
                <a:latin typeface="FuturaLightCTT" pitchFamily="2" charset="0"/>
              </a:rPr>
              <a:t>7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ru-RU" sz="1600" b="1" dirty="0">
                <a:latin typeface="FuturaLightCTT" pitchFamily="2" charset="0"/>
              </a:rPr>
              <a:t>верхний нагрев,  верхний нагрев + конвекция, нижний + верхний + конвекция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переключатели утапливаемые 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Стекла – </a:t>
            </a:r>
            <a:r>
              <a:rPr lang="en-US" sz="1600" b="1" dirty="0">
                <a:latin typeface="FuturaLightCTT" pitchFamily="2" charset="0"/>
              </a:rPr>
              <a:t>SCHOTT CERAN</a:t>
            </a:r>
            <a:endParaRPr lang="ru-RU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•Хромированные направляющие</a:t>
            </a:r>
            <a:endParaRPr lang="en-US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противень с</a:t>
            </a:r>
          </a:p>
          <a:p>
            <a:r>
              <a:rPr lang="ru-RU" sz="1600" dirty="0">
                <a:latin typeface="FuturaLightCTT" pitchFamily="2" charset="0"/>
              </a:rPr>
              <a:t>антипригарным покрытием,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черная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5992113" y="265472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EY6308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447A829D-E8AA-47CA-A1F8-FA85C877AB16}"/>
              </a:ext>
            </a:extLst>
          </p:cNvPr>
          <p:cNvSpPr txBox="1">
            <a:spLocks/>
          </p:cNvSpPr>
          <p:nvPr/>
        </p:nvSpPr>
        <p:spPr>
          <a:xfrm>
            <a:off x="5851438" y="5838764"/>
            <a:ext cx="3551416" cy="61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F6A6C7C-2847-4117-9325-34F22F3AD06C}"/>
              </a:ext>
            </a:extLst>
          </p:cNvPr>
          <p:cNvSpPr txBox="1">
            <a:spLocks/>
          </p:cNvSpPr>
          <p:nvPr/>
        </p:nvSpPr>
        <p:spPr>
          <a:xfrm>
            <a:off x="10460892" y="5126224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49937E-356D-41F4-A82D-D1032F842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467" y="5305149"/>
            <a:ext cx="1317597" cy="13528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A2D54-BBEF-4A5B-87DC-91D517C18B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83" y="5305149"/>
            <a:ext cx="3078977" cy="12348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B67A18-8032-46A6-807F-BC76B12CF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27" y="512154"/>
            <a:ext cx="4509323" cy="44303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DF0471-BFB1-4AA9-AB1F-47B13B8B4E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474" l="245" r="99265">
                        <a14:foregroundMark x1="980" y1="64211" x2="980" y2="64211"/>
                        <a14:foregroundMark x1="18260" y1="11842" x2="18260" y2="11842"/>
                        <a14:foregroundMark x1="95343" y1="21579" x2="95343" y2="21579"/>
                        <a14:foregroundMark x1="19363" y1="10000" x2="19363" y2="10000"/>
                        <a14:foregroundMark x1="980" y1="65526" x2="980" y2="65526"/>
                        <a14:foregroundMark x1="613" y1="98158" x2="613" y2="98158"/>
                        <a14:foregroundMark x1="99265" y1="99474" x2="99265" y2="99474"/>
                        <a14:foregroundMark x1="613" y1="98684" x2="613" y2="98684"/>
                        <a14:foregroundMark x1="1838" y1="95000" x2="1838" y2="95000"/>
                        <a14:foregroundMark x1="245" y1="71316" x2="245" y2="7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031" y="5405420"/>
            <a:ext cx="2384793" cy="1457717"/>
          </a:xfrm>
          <a:prstGeom prst="rect">
            <a:avLst/>
          </a:prstGeom>
          <a:effectLst>
            <a:outerShdw blurRad="50800" dist="38100" algn="l" rotWithShape="0">
              <a:schemeClr val="tx1">
                <a:lumMod val="95000"/>
                <a:alpha val="69000"/>
              </a:scheme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51EB80-866C-4CC5-ABF0-1C262E5C83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66021" y="644422"/>
            <a:ext cx="58498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</a:t>
            </a:r>
            <a:r>
              <a:rPr lang="en-US" sz="1600" b="1" dirty="0">
                <a:latin typeface="FuturaLightCTT" pitchFamily="2" charset="0"/>
              </a:rPr>
              <a:t>3</a:t>
            </a:r>
            <a:r>
              <a:rPr lang="ru-RU" sz="1600" b="1" dirty="0">
                <a:latin typeface="FuturaLightCTT" pitchFamily="2" charset="0"/>
              </a:rPr>
              <a:t>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b="1" dirty="0">
                <a:latin typeface="FuturaLightCTT" pitchFamily="2" charset="0"/>
              </a:rPr>
              <a:t>7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ru-RU" sz="1600" b="1" dirty="0">
                <a:latin typeface="FuturaLightCTT" pitchFamily="2" charset="0"/>
              </a:rPr>
              <a:t>верхний нагрев,  верхний нагрев + конвекция, нижний + верхний + конвекция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переключатели утапливаемые </a:t>
            </a:r>
            <a:r>
              <a:rPr lang="en-US" sz="1600" b="1" dirty="0">
                <a:solidFill>
                  <a:srgbClr val="00B0F0"/>
                </a:solidFill>
                <a:latin typeface="FuturaLightCTT" pitchFamily="2" charset="0"/>
              </a:rPr>
              <a:t>42mm</a:t>
            </a:r>
            <a:endParaRPr lang="ru-RU" sz="1600" b="1" dirty="0">
              <a:solidFill>
                <a:srgbClr val="00B0F0"/>
              </a:solidFill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•Хромированные направляющие</a:t>
            </a:r>
            <a:endParaRPr lang="en-US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противень с</a:t>
            </a:r>
          </a:p>
          <a:p>
            <a:r>
              <a:rPr lang="ru-RU" sz="1600" dirty="0">
                <a:latin typeface="FuturaLightCTT" pitchFamily="2" charset="0"/>
              </a:rPr>
              <a:t>антипригарным покрытием,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en-US" sz="1600" dirty="0">
                <a:solidFill>
                  <a:srgbClr val="00B0F0"/>
                </a:solidFill>
                <a:latin typeface="FuturaLightCTT" pitchFamily="2" charset="0"/>
              </a:rPr>
              <a:t>1</a:t>
            </a:r>
            <a:r>
              <a:rPr lang="ru-RU" sz="1600" dirty="0">
                <a:solidFill>
                  <a:srgbClr val="00B0F0"/>
                </a:solidFill>
                <a:latin typeface="FuturaLightCTT" pitchFamily="2" charset="0"/>
              </a:rPr>
              <a:t> глубокий противень</a:t>
            </a:r>
            <a:r>
              <a:rPr lang="ru-RU" sz="1600" dirty="0">
                <a:latin typeface="FuturaLightCTT" pitchFamily="2" charset="0"/>
              </a:rPr>
              <a:t>,  хромированная решётка, </a:t>
            </a:r>
            <a:r>
              <a:rPr lang="ru-RU" sz="1600" dirty="0">
                <a:solidFill>
                  <a:srgbClr val="00B0F0"/>
                </a:solidFill>
                <a:latin typeface="FuturaLightCTT" pitchFamily="2" charset="0"/>
              </a:rPr>
              <a:t>телескопические направляющие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черная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5992113" y="265472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31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51EB80-866C-4CC5-ABF0-1C262E5C83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933EF2-7A2B-4212-89C0-D4B72DB87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54" b="95096" l="4679" r="95494">
                        <a14:foregroundMark x1="3640" y1="4553" x2="40728" y2="5954"/>
                        <a14:foregroundMark x1="40728" y1="5954" x2="67591" y2="5254"/>
                        <a14:foregroundMark x1="67591" y1="5254" x2="95667" y2="5779"/>
                        <a14:foregroundMark x1="92548" y1="23993" x2="93068" y2="94221"/>
                        <a14:foregroundMark x1="91334" y1="94221" x2="5719" y2="95271"/>
                        <a14:foregroundMark x1="4679" y1="94571" x2="8146" y2="17688"/>
                        <a14:foregroundMark x1="20624" y1="17863" x2="77816" y2="25919"/>
                        <a14:foregroundMark x1="12652" y1="25044" x2="15078" y2="25044"/>
                        <a14:foregroundMark x1="12305" y1="23993" x2="16464" y2="23993"/>
                        <a14:foregroundMark x1="75910" y1="23468" x2="86655" y2="23993"/>
                        <a14:foregroundMark x1="45581" y1="32750" x2="57019" y2="32750"/>
                        <a14:foregroundMark x1="44021" y1="34851" x2="47487" y2="34851"/>
                        <a14:foregroundMark x1="25997" y1="45709" x2="72617" y2="45709"/>
                        <a14:foregroundMark x1="77990" y1="45709" x2="80416" y2="45709"/>
                        <a14:backgroundMark x1="1040" y1="2452" x2="1040" y2="2452"/>
                        <a14:backgroundMark x1="1040" y1="1576" x2="5561" y2="1576"/>
                        <a14:backgroundMark x1="74156" y1="1576" x2="76083" y2="1576"/>
                        <a14:backgroundMark x1="26306" y1="1576" x2="65761" y2="1576"/>
                        <a14:backgroundMark x1="76083" y1="1576" x2="98094" y2="1401"/>
                        <a14:backgroundMark x1="98094" y1="1576" x2="99307" y2="98774"/>
                        <a14:backgroundMark x1="7829" y1="98594" x2="5373" y2="98599"/>
                        <a14:backgroundMark x1="98960" y1="98424" x2="50209" y2="98515"/>
                        <a14:backgroundMark x1="3381" y1="97481" x2="2253" y2="96848"/>
                        <a14:backgroundMark x1="5373" y1="98599" x2="3693" y2="97656"/>
                        <a14:backgroundMark x1="1711" y1="7542" x2="1733" y2="1401"/>
                        <a14:backgroundMark x1="1386" y1="96673" x2="1708" y2="8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7" y="406178"/>
            <a:ext cx="4812603" cy="47625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53DAB6-CCA6-46A3-B0B8-1B6E66AF8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6292" y="5218200"/>
            <a:ext cx="1347033" cy="13470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1929C-C7AD-4338-9551-B7D13FB23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4969833"/>
            <a:ext cx="2366239" cy="1402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3729D-9F1E-490B-8A50-9CB253BF5D15}"/>
              </a:ext>
            </a:extLst>
          </p:cNvPr>
          <p:cNvSpPr txBox="1"/>
          <p:nvPr/>
        </p:nvSpPr>
        <p:spPr>
          <a:xfrm>
            <a:off x="10341442" y="592029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 заказ</a:t>
            </a:r>
          </a:p>
        </p:txBody>
      </p:sp>
    </p:spTree>
    <p:extLst>
      <p:ext uri="{BB962C8B-B14F-4D97-AF65-F5344CB8AC3E}">
        <p14:creationId xmlns:p14="http://schemas.microsoft.com/office/powerpoint/2010/main" val="339013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66021" y="644422"/>
            <a:ext cx="58498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</a:t>
            </a:r>
            <a:r>
              <a:rPr lang="en-US" sz="1600" b="1" dirty="0">
                <a:latin typeface="FuturaLightCTT" pitchFamily="2" charset="0"/>
              </a:rPr>
              <a:t>3</a:t>
            </a:r>
            <a:r>
              <a:rPr lang="ru-RU" sz="1600" b="1" dirty="0">
                <a:latin typeface="FuturaLightCTT" pitchFamily="2" charset="0"/>
              </a:rPr>
              <a:t>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b="1" dirty="0">
                <a:latin typeface="FuturaLightCTT" pitchFamily="2" charset="0"/>
              </a:rPr>
              <a:t>7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ru-RU" sz="1600" b="1" dirty="0">
                <a:latin typeface="FuturaLightCTT" pitchFamily="2" charset="0"/>
              </a:rPr>
              <a:t>верхний нагрев,  верхний нагрев + конвекция, нижний + верхний + конвекция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переключатели утапливаемые </a:t>
            </a:r>
            <a:r>
              <a:rPr lang="en-US" sz="1600" b="1" dirty="0">
                <a:solidFill>
                  <a:srgbClr val="00B0F0"/>
                </a:solidFill>
                <a:latin typeface="FuturaLightCTT" pitchFamily="2" charset="0"/>
              </a:rPr>
              <a:t>42mm</a:t>
            </a:r>
            <a:endParaRPr lang="ru-RU" sz="1600" b="1" dirty="0">
              <a:solidFill>
                <a:srgbClr val="00B0F0"/>
              </a:solidFill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•Хромированные направляющие</a:t>
            </a:r>
            <a:endParaRPr lang="en-US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противень с</a:t>
            </a:r>
          </a:p>
          <a:p>
            <a:r>
              <a:rPr lang="ru-RU" sz="1600" dirty="0">
                <a:latin typeface="FuturaLightCTT" pitchFamily="2" charset="0"/>
              </a:rPr>
              <a:t>антипригарным покрытием,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en-US" sz="1600" b="1" dirty="0">
                <a:solidFill>
                  <a:srgbClr val="00B0F0"/>
                </a:solidFill>
                <a:latin typeface="FuturaLightCTT" pitchFamily="2" charset="0"/>
              </a:rPr>
              <a:t>1</a:t>
            </a:r>
            <a:r>
              <a:rPr lang="ru-RU" sz="1600" b="1" dirty="0">
                <a:solidFill>
                  <a:srgbClr val="00B0F0"/>
                </a:solidFill>
                <a:latin typeface="FuturaLightCTT" pitchFamily="2" charset="0"/>
              </a:rPr>
              <a:t> глубокий противень</a:t>
            </a:r>
            <a:r>
              <a:rPr lang="ru-RU" sz="1600" dirty="0">
                <a:latin typeface="FuturaLightCTT" pitchFamily="2" charset="0"/>
              </a:rPr>
              <a:t>,  хромированная решётка, </a:t>
            </a:r>
            <a:r>
              <a:rPr lang="ru-RU" sz="1600" b="1" dirty="0">
                <a:solidFill>
                  <a:srgbClr val="00B0F0"/>
                </a:solidFill>
                <a:latin typeface="FuturaLightCTT" pitchFamily="2" charset="0"/>
              </a:rPr>
              <a:t>телескопические направляющие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хром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5992113" y="265472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EL6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31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51EB80-866C-4CC5-ABF0-1C262E5C83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C58FAF-340A-4BE1-9A9E-2433ECCB4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98" y="761999"/>
            <a:ext cx="4240352" cy="4208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D2269D-496A-47C8-A26E-69DCEE0DF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4969833"/>
            <a:ext cx="2366239" cy="1402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B08551-6624-421B-A87D-66EA6E827B00}"/>
              </a:ext>
            </a:extLst>
          </p:cNvPr>
          <p:cNvSpPr txBox="1"/>
          <p:nvPr/>
        </p:nvSpPr>
        <p:spPr>
          <a:xfrm>
            <a:off x="10341442" y="592029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 заказ</a:t>
            </a:r>
          </a:p>
        </p:txBody>
      </p:sp>
    </p:spTree>
    <p:extLst>
      <p:ext uri="{BB962C8B-B14F-4D97-AF65-F5344CB8AC3E}">
        <p14:creationId xmlns:p14="http://schemas.microsoft.com/office/powerpoint/2010/main" val="1575152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84000" y="584162"/>
            <a:ext cx="59652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</a:t>
            </a:r>
            <a:r>
              <a:rPr lang="en-US" sz="1600" b="1" dirty="0">
                <a:latin typeface="FuturaLightCTT" pitchFamily="2" charset="0"/>
              </a:rPr>
              <a:t>3</a:t>
            </a:r>
            <a:r>
              <a:rPr lang="ru-RU" sz="1600" b="1" dirty="0">
                <a:latin typeface="FuturaLightCTT" pitchFamily="2" charset="0"/>
              </a:rPr>
              <a:t>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  <a:endParaRPr lang="en-US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•Панель управления </a:t>
            </a:r>
            <a:r>
              <a:rPr lang="en-US" sz="1600" dirty="0">
                <a:latin typeface="FuturaLightCTT" pitchFamily="2" charset="0"/>
              </a:rPr>
              <a:t>slim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b="1" dirty="0">
                <a:latin typeface="FuturaLightCTT" pitchFamily="2" charset="0"/>
              </a:rPr>
              <a:t>7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ru-RU" sz="1600" b="1" dirty="0">
                <a:latin typeface="FuturaLightCTT" pitchFamily="2" charset="0"/>
              </a:rPr>
              <a:t>верхний нагрев,  верхний нагрев + конвекция, нижний + верхний + конвекция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переключатели утапливаемые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Каталитическая панель задняя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Активация освещения при открывании двери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Стекла – </a:t>
            </a:r>
            <a:r>
              <a:rPr lang="en-US" sz="1600" b="1" dirty="0">
                <a:latin typeface="FuturaLightCTT" pitchFamily="2" charset="0"/>
              </a:rPr>
              <a:t>SCHOTT CERAN</a:t>
            </a:r>
            <a:endParaRPr lang="ru-RU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•Хромированные направляющие</a:t>
            </a:r>
            <a:endParaRPr lang="en-US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противень с антипригарным покрытием,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черная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6140041" y="205213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EY6408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F6A6C7C-2847-4117-9325-34F22F3AD06C}"/>
              </a:ext>
            </a:extLst>
          </p:cNvPr>
          <p:cNvSpPr txBox="1">
            <a:spLocks/>
          </p:cNvSpPr>
          <p:nvPr/>
        </p:nvSpPr>
        <p:spPr>
          <a:xfrm>
            <a:off x="10460892" y="5126224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49937E-356D-41F4-A82D-D1032F842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467" y="5305149"/>
            <a:ext cx="1317597" cy="13528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A2D54-BBEF-4A5B-87DC-91D517C18B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83" y="5305149"/>
            <a:ext cx="3078977" cy="12348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0E8460-8020-4CEC-A872-B7B6461E66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10" y="547868"/>
            <a:ext cx="4441178" cy="43384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ECC253-9580-4552-8A04-A731ACCD3F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474" l="245" r="99265">
                        <a14:foregroundMark x1="980" y1="64211" x2="980" y2="64211"/>
                        <a14:foregroundMark x1="18260" y1="11842" x2="18260" y2="11842"/>
                        <a14:foregroundMark x1="95343" y1="21579" x2="95343" y2="21579"/>
                        <a14:foregroundMark x1="19363" y1="10000" x2="19363" y2="10000"/>
                        <a14:foregroundMark x1="980" y1="65526" x2="980" y2="65526"/>
                        <a14:foregroundMark x1="613" y1="98158" x2="613" y2="98158"/>
                        <a14:foregroundMark x1="99265" y1="99474" x2="99265" y2="99474"/>
                        <a14:foregroundMark x1="613" y1="98684" x2="613" y2="98684"/>
                        <a14:foregroundMark x1="1838" y1="95000" x2="1838" y2="95000"/>
                        <a14:foregroundMark x1="245" y1="71316" x2="245" y2="7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031" y="5405420"/>
            <a:ext cx="2384793" cy="1457717"/>
          </a:xfrm>
          <a:prstGeom prst="rect">
            <a:avLst/>
          </a:prstGeom>
          <a:effectLst>
            <a:outerShdw blurRad="50800" dist="38100" algn="l" rotWithShape="0">
              <a:schemeClr val="tx1">
                <a:lumMod val="95000"/>
                <a:alpha val="69000"/>
              </a:scheme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E269BE2-367F-42CC-9076-4C778F3D57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07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D39DC9-AD85-46F4-B7F6-793AF79158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474" l="245" r="99265">
                        <a14:foregroundMark x1="980" y1="64211" x2="980" y2="64211"/>
                        <a14:foregroundMark x1="18260" y1="11842" x2="18260" y2="11842"/>
                        <a14:foregroundMark x1="95343" y1="21579" x2="95343" y2="21579"/>
                        <a14:foregroundMark x1="19363" y1="10000" x2="19363" y2="10000"/>
                        <a14:foregroundMark x1="980" y1="65526" x2="980" y2="65526"/>
                        <a14:foregroundMark x1="613" y1="98158" x2="613" y2="98158"/>
                        <a14:foregroundMark x1="99265" y1="99474" x2="99265" y2="99474"/>
                        <a14:foregroundMark x1="613" y1="98684" x2="613" y2="98684"/>
                        <a14:foregroundMark x1="1838" y1="95000" x2="1838" y2="95000"/>
                        <a14:foregroundMark x1="245" y1="71316" x2="245" y2="7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031" y="5405420"/>
            <a:ext cx="2384793" cy="1457717"/>
          </a:xfrm>
          <a:prstGeom prst="rect">
            <a:avLst/>
          </a:prstGeom>
          <a:effectLst>
            <a:outerShdw blurRad="50800" dist="38100" algn="l" rotWithShape="0">
              <a:schemeClr val="tx1">
                <a:lumMod val="95000"/>
                <a:alpha val="69000"/>
              </a:schemeClr>
            </a:outerShdw>
          </a:effectLst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F6A6C7C-2847-4117-9325-34F22F3AD06C}"/>
              </a:ext>
            </a:extLst>
          </p:cNvPr>
          <p:cNvSpPr txBox="1">
            <a:spLocks/>
          </p:cNvSpPr>
          <p:nvPr/>
        </p:nvSpPr>
        <p:spPr>
          <a:xfrm>
            <a:off x="8126968" y="6479050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78C1EE28-3C96-4A82-8B7D-6289666C5F38}"/>
              </a:ext>
            </a:extLst>
          </p:cNvPr>
          <p:cNvSpPr txBox="1">
            <a:spLocks/>
          </p:cNvSpPr>
          <p:nvPr/>
        </p:nvSpPr>
        <p:spPr>
          <a:xfrm>
            <a:off x="2062058" y="259382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EE6408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D4BE9EE9-7FC4-47E9-B05E-362F6E298FCA}"/>
              </a:ext>
            </a:extLst>
          </p:cNvPr>
          <p:cNvSpPr txBox="1">
            <a:spLocks/>
          </p:cNvSpPr>
          <p:nvPr/>
        </p:nvSpPr>
        <p:spPr>
          <a:xfrm>
            <a:off x="7767084" y="257190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EL6408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59F09D-5438-4755-ADE9-646EFE70B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78" y="1162066"/>
            <a:ext cx="3817631" cy="35569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4B3007-0933-408B-B9A6-43162F2B1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545" y="1228717"/>
            <a:ext cx="3684524" cy="34588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930EC2-8952-4828-AAEA-9E3DB05114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15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5990111" y="946440"/>
            <a:ext cx="606324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en-US" sz="1600" dirty="0">
                <a:latin typeface="FuturaLightCTT" pitchFamily="2" charset="0"/>
              </a:rPr>
              <a:t>73</a:t>
            </a:r>
            <a:r>
              <a:rPr lang="ru-RU" sz="1600" b="1" dirty="0">
                <a:latin typeface="FuturaLightCTT" pitchFamily="2" charset="0"/>
              </a:rPr>
              <a:t>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dirty="0">
                <a:latin typeface="FuturaLightCTT" pitchFamily="2" charset="0"/>
              </a:rPr>
              <a:t>7</a:t>
            </a:r>
            <a:r>
              <a:rPr lang="ru-RU" sz="1600" b="1" dirty="0">
                <a:latin typeface="FuturaLightCTT" pitchFamily="2" charset="0"/>
              </a:rPr>
              <a:t> - </a:t>
            </a:r>
            <a:r>
              <a:rPr lang="en-US" sz="1600" b="1" dirty="0">
                <a:latin typeface="FuturaLightCTT" pitchFamily="2" charset="0"/>
              </a:rPr>
              <a:t>7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ru-RU" sz="1600" b="1" dirty="0">
                <a:latin typeface="FuturaLightCTT" pitchFamily="2" charset="0"/>
              </a:rPr>
              <a:t>верхний нагрев,  верхний нагрев + конвекция, нижний + верхний + конвекция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утапливаемые переключатели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b="1" dirty="0">
                <a:latin typeface="FuturaLightCTT" pitchFamily="2" charset="0"/>
              </a:rPr>
              <a:t>LOW-E</a:t>
            </a:r>
            <a:r>
              <a:rPr lang="ru-RU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</a:rPr>
              <a:t>(</a:t>
            </a:r>
            <a:r>
              <a:rPr lang="ru-RU" sz="1600" b="1" dirty="0">
                <a:latin typeface="FuturaLightCTT" pitchFamily="2" charset="0"/>
              </a:rPr>
              <a:t>Энергосберегающее стекло) 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</a:t>
            </a:r>
            <a:r>
              <a:rPr lang="ru-RU" sz="1600" b="1" dirty="0">
                <a:latin typeface="FuturaLightCTT" pitchFamily="2" charset="0"/>
              </a:rPr>
              <a:t>Хромированные и </a:t>
            </a:r>
            <a:r>
              <a:rPr lang="ru-RU" sz="1600" b="1" dirty="0">
                <a:solidFill>
                  <a:srgbClr val="00B0F0"/>
                </a:solidFill>
                <a:latin typeface="FuturaLightCTT" pitchFamily="2" charset="0"/>
              </a:rPr>
              <a:t>Телескопические направляющие</a:t>
            </a: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+</a:t>
            </a:r>
            <a:r>
              <a:rPr lang="ru-RU" sz="1600" dirty="0">
                <a:solidFill>
                  <a:srgbClr val="00B0F0"/>
                </a:solidFill>
                <a:latin typeface="FuturaLightCTT" pitchFamily="2" charset="0"/>
              </a:rPr>
              <a:t>1 глубокий противень </a:t>
            </a:r>
            <a:r>
              <a:rPr lang="ru-RU" sz="1600" dirty="0">
                <a:latin typeface="FuturaLightCTT" pitchFamily="2" charset="0"/>
              </a:rPr>
              <a:t>с</a:t>
            </a:r>
          </a:p>
          <a:p>
            <a:r>
              <a:rPr lang="ru-RU" sz="1600" dirty="0">
                <a:latin typeface="FuturaLightCTT" pitchFamily="2" charset="0"/>
              </a:rPr>
              <a:t>антипригарным покрытием,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ручки: нержавеющая сталь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5990111" y="418037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32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0F29566-6A57-4A55-8AB8-6E4730A46E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7522D6-0ADE-4841-A6B8-26333095F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9" y="715546"/>
            <a:ext cx="4461627" cy="44184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CCD375-77F2-4354-BFB9-DF2833C70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265" y="5280109"/>
            <a:ext cx="1343183" cy="13431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357144-78AA-433F-8ECA-7896BC46D3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4988883"/>
            <a:ext cx="2366239" cy="1402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44CC1B-5A0B-4116-8751-9C99CDA588A5}"/>
              </a:ext>
            </a:extLst>
          </p:cNvPr>
          <p:cNvSpPr txBox="1"/>
          <p:nvPr/>
        </p:nvSpPr>
        <p:spPr>
          <a:xfrm>
            <a:off x="10341442" y="593934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 заказ</a:t>
            </a:r>
          </a:p>
        </p:txBody>
      </p:sp>
    </p:spTree>
    <p:extLst>
      <p:ext uri="{BB962C8B-B14F-4D97-AF65-F5344CB8AC3E}">
        <p14:creationId xmlns:p14="http://schemas.microsoft.com/office/powerpoint/2010/main" val="4151218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5978945" y="782608"/>
            <a:ext cx="60293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</a:t>
            </a:r>
            <a:r>
              <a:rPr lang="en-US" sz="1600" b="1" dirty="0">
                <a:latin typeface="FuturaLightCTT" pitchFamily="2" charset="0"/>
              </a:rPr>
              <a:t>3</a:t>
            </a:r>
            <a:r>
              <a:rPr lang="ru-RU" sz="1600" b="1" dirty="0">
                <a:latin typeface="FuturaLightCTT" pitchFamily="2" charset="0"/>
              </a:rPr>
              <a:t>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ru-RU" sz="1600" b="1" dirty="0">
                <a:latin typeface="FuturaLightCTT" pitchFamily="2" charset="0"/>
              </a:rPr>
              <a:t>8 - свет, размораживание, нижний нагрев, нижний + верхний нагрев, гриль, гриль + конвекция, двойной гриль + конвекция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утапливаемые переключатели 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Стекла – </a:t>
            </a:r>
            <a:r>
              <a:rPr lang="en-US" sz="1600" b="1" dirty="0">
                <a:latin typeface="FuturaLightCTT" pitchFamily="2" charset="0"/>
              </a:rPr>
              <a:t>SCHOTT CERAN</a:t>
            </a:r>
            <a:endParaRPr lang="ru-RU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</a:t>
            </a:r>
            <a:r>
              <a:rPr lang="ru-RU" sz="1600" b="1" dirty="0">
                <a:latin typeface="FuturaLightCTT" pitchFamily="2" charset="0"/>
              </a:rPr>
              <a:t>Хромированные и Телескопические направляющие</a:t>
            </a: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противень с антипригарным покрытием,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черная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6048032" y="202767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EY6418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F6A6C7C-2847-4117-9325-34F22F3AD06C}"/>
              </a:ext>
            </a:extLst>
          </p:cNvPr>
          <p:cNvSpPr txBox="1">
            <a:spLocks/>
          </p:cNvSpPr>
          <p:nvPr/>
        </p:nvSpPr>
        <p:spPr>
          <a:xfrm>
            <a:off x="10460892" y="5126224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2E5707-32D0-4071-A5C3-E27D008C5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31" y="519109"/>
            <a:ext cx="4950795" cy="44976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49937E-356D-41F4-A82D-D1032F842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467" y="5305149"/>
            <a:ext cx="1317597" cy="13528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A2D54-BBEF-4A5B-87DC-91D517C18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08" y="5305149"/>
            <a:ext cx="3078977" cy="12348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EBEC93-718A-4E20-9C19-152A877180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474" l="245" r="99265">
                        <a14:foregroundMark x1="980" y1="64211" x2="980" y2="64211"/>
                        <a14:foregroundMark x1="18260" y1="11842" x2="18260" y2="11842"/>
                        <a14:foregroundMark x1="95343" y1="21579" x2="95343" y2="21579"/>
                        <a14:foregroundMark x1="19363" y1="10000" x2="19363" y2="10000"/>
                        <a14:foregroundMark x1="980" y1="65526" x2="980" y2="65526"/>
                        <a14:foregroundMark x1="613" y1="98158" x2="613" y2="98158"/>
                        <a14:foregroundMark x1="99265" y1="99474" x2="99265" y2="99474"/>
                        <a14:foregroundMark x1="613" y1="98684" x2="613" y2="98684"/>
                        <a14:foregroundMark x1="1838" y1="95000" x2="1838" y2="95000"/>
                        <a14:foregroundMark x1="245" y1="71316" x2="245" y2="7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031" y="5405420"/>
            <a:ext cx="2384793" cy="1457717"/>
          </a:xfrm>
          <a:prstGeom prst="rect">
            <a:avLst/>
          </a:prstGeom>
          <a:effectLst>
            <a:outerShdw blurRad="50800" dist="38100" algn="l" rotWithShape="0">
              <a:schemeClr val="tx1">
                <a:lumMod val="95000"/>
                <a:alpha val="69000"/>
              </a:scheme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2862EE-7866-44AE-AC99-116DB0F8683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145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Сетка</Template>
  <TotalTime>31320</TotalTime>
  <Words>2298</Words>
  <Application>Microsoft Office PowerPoint</Application>
  <PresentationFormat>Широкоэкранный</PresentationFormat>
  <Paragraphs>359</Paragraphs>
  <Slides>25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Calibri</vt:lpstr>
      <vt:lpstr>Mont Thin</vt:lpstr>
      <vt:lpstr>FuturaLightCTT</vt:lpstr>
      <vt:lpstr>Century Gothic</vt:lpstr>
      <vt:lpstr>Mont ExtraLight DEMO</vt:lpstr>
      <vt:lpstr>Arial Nova Light</vt:lpstr>
      <vt:lpstr>Arial</vt:lpstr>
      <vt:lpstr>Arial MT</vt:lpstr>
      <vt:lpstr>Сетка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 Ov</dc:creator>
  <cp:lastModifiedBy>Пользователь</cp:lastModifiedBy>
  <cp:revision>871</cp:revision>
  <dcterms:created xsi:type="dcterms:W3CDTF">2023-05-17T12:46:22Z</dcterms:created>
  <dcterms:modified xsi:type="dcterms:W3CDTF">2024-11-08T08:27:18Z</dcterms:modified>
</cp:coreProperties>
</file>