
<file path=[Content_Types].xml><?xml version="1.0" encoding="utf-8"?>
<Types xmlns="http://schemas.openxmlformats.org/package/2006/content-types">
  <Default ContentType="image/png" Extension="png"/>
  <Default ContentType="application/vnd.openxmlformats-officedocument.oleObject" Extension="bin"/>
  <Default ContentType="image/x-emf" Extension="emf"/>
  <Default ContentType="image/jpeg" Extension="jpeg"/>
  <Default ContentType="application/vnd.openxmlformats-package.relationships+xml" Extension="rels"/>
  <Default ContentType="application/xml" Extension="xml"/>
  <Default ContentType="application/vnd.openxmlformats-officedocument.vmlDrawing" Extension="vml"/>
  <Default ContentType="image/jp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app.xml" Type="http://schemas.openxmlformats.org/officeDocument/2006/relationships/extended-properties"/><Relationship Id="rId2" Target="docProps/core.xml" Type="http://schemas.openxmlformats.org/package/2006/relationships/metadata/core-properties"/><Relationship Id="rId1" Target="ppt/presentation.xml" Type="http://schemas.openxmlformats.org/officeDocument/2006/relationships/officeDocument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3" r:id="rId3"/>
    <p:sldId id="278" r:id="rId4"/>
    <p:sldId id="279" r:id="rId5"/>
    <p:sldId id="281" r:id="rId6"/>
    <p:sldId id="280" r:id="rId7"/>
    <p:sldId id="277" r:id="rId8"/>
    <p:sldId id="275" r:id="rId9"/>
    <p:sldId id="261" r:id="rId10"/>
    <p:sldId id="289" r:id="rId11"/>
    <p:sldId id="283" r:id="rId12"/>
    <p:sldId id="284" r:id="rId13"/>
    <p:sldId id="29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106E-A33F-42F0-884A-A7BE3B6467A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A85C-B7AE-4A8C-B70E-706774CC5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59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106E-A33F-42F0-884A-A7BE3B6467A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A85C-B7AE-4A8C-B70E-706774CC5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41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106E-A33F-42F0-884A-A7BE3B6467A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A85C-B7AE-4A8C-B70E-706774CC5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750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45589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2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92" b="0" i="0">
                <a:solidFill>
                  <a:srgbClr val="B9B5AC"/>
                </a:solidFill>
                <a:latin typeface="Arial"/>
                <a:cs typeface="Arial"/>
              </a:defRPr>
            </a:lvl1pPr>
          </a:lstStyle>
          <a:p>
            <a:pPr marL="23104">
              <a:lnSpc>
                <a:spcPts val="1304"/>
              </a:lnSpc>
            </a:pPr>
            <a:fld id="{81D60167-4931-47E6-BA6A-407CBD079E47}" type="slidenum">
              <a:rPr lang="ru-RU" spc="12" smtClean="0"/>
              <a:pPr marL="23104">
                <a:lnSpc>
                  <a:spcPts val="1304"/>
                </a:lnSpc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268808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106E-A33F-42F0-884A-A7BE3B6467A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A85C-B7AE-4A8C-B70E-706774CC5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33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106E-A33F-42F0-884A-A7BE3B6467A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A85C-B7AE-4A8C-B70E-706774CC5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1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106E-A33F-42F0-884A-A7BE3B6467A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A85C-B7AE-4A8C-B70E-706774CC5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25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106E-A33F-42F0-884A-A7BE3B6467A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A85C-B7AE-4A8C-B70E-706774CC5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476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106E-A33F-42F0-884A-A7BE3B6467A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A85C-B7AE-4A8C-B70E-706774CC5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106E-A33F-42F0-884A-A7BE3B6467A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A85C-B7AE-4A8C-B70E-706774CC5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13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106E-A33F-42F0-884A-A7BE3B6467A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A85C-B7AE-4A8C-B70E-706774CC5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9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106E-A33F-42F0-884A-A7BE3B6467A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A85C-B7AE-4A8C-B70E-706774CC5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56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9106E-A33F-42F0-884A-A7BE3B6467A1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EA85C-B7AE-4A8C-B70E-706774CC5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20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3" Target="../media/image3.png" Type="http://schemas.openxmlformats.org/officeDocument/2006/relationships/image"/><Relationship Id="rId2" Target="../slideLayouts/slideLayout12.xml" Type="http://schemas.openxmlformats.org/officeDocument/2006/relationships/slideLayout"/><Relationship Id="rId5" Target="../media/image2.emf" Type="http://schemas.openxmlformats.org/officeDocument/2006/relationships/image"/><Relationship Id="rId4" Target="../media/image2.emf" Type="http://schemas.openxmlformats.org/officeDocument/2006/relationships/image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4090" y="5104785"/>
            <a:ext cx="7342630" cy="1135959"/>
          </a:xfrm>
          <a:prstGeom prst="rect">
            <a:avLst/>
          </a:prstGeom>
        </p:spPr>
        <p:txBody>
          <a:bodyPr anchor="ctr" bIns="0" lIns="0" rIns="0" rtlCol="0" tIns="108973" vert="horz" wrap="square">
            <a:spAutoFit/>
          </a:bodyPr>
          <a:lstStyle/>
          <a:p>
            <a:pPr marL="7701" marR="3081">
              <a:lnSpc>
                <a:spcPts val="4002"/>
              </a:lnSpc>
              <a:spcBef>
                <a:spcPts val="858"/>
              </a:spcBef>
            </a:pPr>
            <a:r>
              <a:rPr b="0" dirty="0" err="1" smtClean="0" spc="39" sz="3200"/>
              <a:t>Новинки</a:t>
            </a:r>
            <a:r>
              <a:rPr b="0" dirty="0" lang="en-US" smtClean="0" spc="39" sz="3200"/>
              <a:t> </a:t>
            </a:r>
            <a:r>
              <a:rPr b="0" dirty="0" lang="ru-RU" smtClean="0" spc="39" sz="3200"/>
              <a:t>прайс-листа</a:t>
            </a:r>
            <a:br>
              <a:rPr b="0" dirty="0" lang="ru-RU" smtClean="0" spc="39" sz="3200"/>
            </a:br>
            <a:r>
              <a:rPr b="0" dirty="0" lang="ru-RU" smtClean="0" spc="39" sz="3200"/>
              <a:t>январь 2025 </a:t>
            </a:r>
            <a:endParaRPr b="0" dirty="0" spc="6" sz="3200"/>
          </a:p>
        </p:txBody>
      </p:sp>
      <p:sp>
        <p:nvSpPr>
          <p:cNvPr id="4" name="object 4"/>
          <p:cNvSpPr/>
          <p:nvPr/>
        </p:nvSpPr>
        <p:spPr>
          <a:xfrm>
            <a:off x="9738865" y="5009545"/>
            <a:ext cx="1500292" cy="409990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 sz="1092"/>
          </a:p>
        </p:txBody>
      </p:sp>
      <p:pic>
        <p:nvPicPr>
          <p:cNvPr id="3" name="Объект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/>
          <a:noFill/>
        </p:spPr>
      </p:pic>
    </p:spTree>
    <p:extLst>
      <p:ext uri="{BB962C8B-B14F-4D97-AF65-F5344CB8AC3E}">
        <p14:creationId xmlns:p14="http://schemas.microsoft.com/office/powerpoint/2010/main" val="2072557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85452"/>
            <a:ext cx="10515600" cy="1325563"/>
          </a:xfrm>
        </p:spPr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ытяжки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7" y="1002666"/>
            <a:ext cx="9645300" cy="5476212"/>
          </a:xfrm>
        </p:spPr>
      </p:pic>
      <p:sp>
        <p:nvSpPr>
          <p:cNvPr id="5" name="object 5"/>
          <p:cNvSpPr/>
          <p:nvPr/>
        </p:nvSpPr>
        <p:spPr>
          <a:xfrm>
            <a:off x="11715355" y="634955"/>
            <a:ext cx="476325" cy="5587672"/>
          </a:xfrm>
          <a:custGeom>
            <a:avLst/>
            <a:gdLst/>
            <a:ahLst/>
            <a:cxnLst/>
            <a:rect l="l" t="t" r="r" b="b"/>
            <a:pathLst>
              <a:path w="785494" h="9214485">
                <a:moveTo>
                  <a:pt x="0" y="9214379"/>
                </a:moveTo>
                <a:lnTo>
                  <a:pt x="785316" y="9214379"/>
                </a:lnTo>
                <a:lnTo>
                  <a:pt x="785316" y="0"/>
                </a:lnTo>
                <a:lnTo>
                  <a:pt x="0" y="0"/>
                </a:lnTo>
                <a:lnTo>
                  <a:pt x="0" y="9214379"/>
                </a:lnTo>
                <a:close/>
              </a:path>
            </a:pathLst>
          </a:custGeom>
          <a:solidFill>
            <a:srgbClr val="F2F0E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7"/>
          <p:cNvSpPr/>
          <p:nvPr/>
        </p:nvSpPr>
        <p:spPr>
          <a:xfrm>
            <a:off x="10410073" y="634955"/>
            <a:ext cx="829059" cy="226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736850565"/>
      </p:ext>
    </p:extLst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0839" y="303125"/>
            <a:ext cx="9942800" cy="1156209"/>
          </a:xfrm>
          <a:prstGeom prst="rect">
            <a:avLst/>
          </a:prstGeom>
        </p:spPr>
        <p:txBody>
          <a:bodyPr anchor="ctr" bIns="0" lIns="0" rIns="0" rtlCol="0" tIns="234119" vert="horz" wrap="square">
            <a:spAutoFit/>
          </a:bodyPr>
          <a:lstStyle/>
          <a:p>
            <a:pPr marL="7701">
              <a:lnSpc>
                <a:spcPct val="100000"/>
              </a:lnSpc>
              <a:spcBef>
                <a:spcPts val="737"/>
              </a:spcBef>
            </a:pPr>
            <a:r>
              <a:rPr dirty="0" lang="ru-RU" spc="-3"/>
              <a:t>Вытяжки </a:t>
            </a:r>
            <a:br>
              <a:rPr dirty="0" lang="ru-RU" spc="-3"/>
            </a:br>
            <a:r>
              <a:rPr dirty="0" lang="en-US" spc="9" sz="1577">
                <a:solidFill>
                  <a:srgbClr val="787A79"/>
                </a:solidFill>
              </a:rPr>
              <a:t>Bond 60 WG </a:t>
            </a:r>
            <a:endParaRPr dirty="0" spc="9" sz="1577">
              <a:solidFill>
                <a:srgbClr val="787A79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15355" y="634955"/>
            <a:ext cx="476325" cy="5587672"/>
          </a:xfrm>
          <a:custGeom>
            <a:avLst/>
            <a:gdLst/>
            <a:ahLst/>
            <a:cxnLst/>
            <a:rect b="b" l="l" r="r" t="t"/>
            <a:pathLst>
              <a:path h="9214485" w="785494">
                <a:moveTo>
                  <a:pt x="0" y="9214379"/>
                </a:moveTo>
                <a:lnTo>
                  <a:pt x="785316" y="9214379"/>
                </a:lnTo>
                <a:lnTo>
                  <a:pt x="785316" y="0"/>
                </a:lnTo>
                <a:lnTo>
                  <a:pt x="0" y="0"/>
                </a:lnTo>
                <a:lnTo>
                  <a:pt x="0" y="9214379"/>
                </a:lnTo>
                <a:close/>
              </a:path>
            </a:pathLst>
          </a:custGeom>
          <a:solidFill>
            <a:srgbClr val="F2F0ED"/>
          </a:solid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0410073" y="634955"/>
            <a:ext cx="829059" cy="226558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9" name="object 9"/>
          <p:cNvSpPr txBox="1">
            <a:spLocks noGrp="1"/>
          </p:cNvSpPr>
          <p:nvPr>
            <p:ph idx="4294967295" sz="quarter" type="sldNum"/>
          </p:nvPr>
        </p:nvSpPr>
        <p:spPr>
          <a:xfrm>
            <a:off x="11733346" y="6378307"/>
            <a:ext cx="294574" cy="166712"/>
          </a:xfrm>
          <a:prstGeom prst="rect">
            <a:avLst/>
          </a:prstGeom>
        </p:spPr>
        <p:txBody>
          <a:bodyPr bIns="0" lIns="0" rIns="0" rtlCol="0" tIns="0" vert="horz" wrap="square">
            <a:spAutoFit/>
          </a:bodyPr>
          <a:lstStyle/>
          <a:p>
            <a:pPr marL="15403">
              <a:lnSpc>
                <a:spcPts val="1304"/>
              </a:lnSpc>
            </a:pPr>
            <a:fld id="{81D60167-4931-47E6-BA6A-407CBD079E47}" type="slidenum">
              <a:rPr dirty="0"/>
              <a:pPr marL="15403">
                <a:lnSpc>
                  <a:spcPts val="1304"/>
                </a:lnSpc>
              </a:pPr>
              <a:t>11</a:t>
            </a:fld>
            <a:endParaRPr dirty="0"/>
          </a:p>
        </p:txBody>
      </p:sp>
      <p:sp>
        <p:nvSpPr>
          <p:cNvPr id="10" name="object 3"/>
          <p:cNvSpPr txBox="1"/>
          <p:nvPr/>
        </p:nvSpPr>
        <p:spPr>
          <a:xfrm>
            <a:off x="4893432" y="1678522"/>
            <a:ext cx="5612918" cy="4858364"/>
          </a:xfrm>
          <a:prstGeom prst="rect">
            <a:avLst/>
          </a:prstGeom>
        </p:spPr>
        <p:txBody>
          <a:bodyPr bIns="0" lIns="0" rIns="0" rtlCol="0" tIns="58530" vert="horz" wrap="square">
            <a:spAutoFit/>
          </a:bodyPr>
          <a:lstStyle/>
          <a:p>
            <a:pPr marR="3081">
              <a:spcBef>
                <a:spcPts val="461"/>
              </a:spcBef>
            </a:pPr>
            <a:r>
              <a:rPr dirty="0" lang="ru-RU"/>
              <a:t> 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Тип установки: телескопическая встраиваемая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Электронное сенсорное управление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Фронтальная панель: стекло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Материал корпуса: металл, стекло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Производительность (</a:t>
            </a:r>
            <a:r>
              <a:rPr dirty="0" err="1" lang="ru-RU" spc="-3" sz="1455">
                <a:latin typeface="Ubuntu Light"/>
                <a:cs typeface="Ubuntu Light"/>
              </a:rPr>
              <a:t>куб.м</a:t>
            </a:r>
            <a:r>
              <a:rPr dirty="0" lang="ru-RU" spc="-3" sz="1455">
                <a:latin typeface="Ubuntu Light"/>
                <a:cs typeface="Ubuntu Light"/>
              </a:rPr>
              <a:t>/час): 750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3 режима скорости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LED освещение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Уровень шума 4</a:t>
            </a:r>
            <a:r>
              <a:rPr dirty="0" lang="en-US" spc="-3" sz="1455">
                <a:latin typeface="Ubuntu Light"/>
                <a:cs typeface="Ubuntu Light"/>
              </a:rPr>
              <a:t>5</a:t>
            </a:r>
            <a:r>
              <a:rPr dirty="0" lang="ru-RU" spc="-3" sz="1455">
                <a:latin typeface="Ubuntu Light"/>
                <a:cs typeface="Ubuntu Light"/>
              </a:rPr>
              <a:t>дБ</a:t>
            </a:r>
            <a:endParaRPr dirty="0" lang="en-US" spc="-3" sz="1455">
              <a:latin typeface="Ubuntu Light"/>
              <a:cs typeface="Ubuntu Light"/>
            </a:endParaRP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Многослойный алюминиевый жировой фильтр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Возможность установки угольного фильтра (приобретается отдельно)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Режим </a:t>
            </a:r>
            <a:r>
              <a:rPr dirty="0" err="1" lang="ru-RU" spc="-3" sz="1455">
                <a:latin typeface="Ubuntu Light"/>
                <a:cs typeface="Ubuntu Light"/>
              </a:rPr>
              <a:t>воздухоотвода</a:t>
            </a:r>
            <a:r>
              <a:rPr dirty="0" lang="ru-RU" spc="-3" sz="1455">
                <a:latin typeface="Ubuntu Light"/>
                <a:cs typeface="Ubuntu Light"/>
              </a:rPr>
              <a:t> и рециркуляции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Размеры (</a:t>
            </a:r>
            <a:r>
              <a:rPr dirty="0" err="1" lang="ru-RU" spc="-3" sz="1455">
                <a:latin typeface="Ubuntu Light"/>
                <a:cs typeface="Ubuntu Light"/>
              </a:rPr>
              <a:t>ШхГхВ</a:t>
            </a:r>
            <a:r>
              <a:rPr dirty="0" lang="ru-RU" spc="-3" sz="1455">
                <a:latin typeface="Ubuntu Light"/>
                <a:cs typeface="Ubuntu Light"/>
              </a:rPr>
              <a:t>), мм: </a:t>
            </a:r>
            <a:r>
              <a:rPr dirty="0" lang="en-US" spc="-3" sz="1455">
                <a:latin typeface="Ubuntu Light"/>
                <a:cs typeface="Ubuntu Light"/>
              </a:rPr>
              <a:t>600x240x380-670</a:t>
            </a:r>
            <a:endParaRPr dirty="0" lang="ru-RU" smtClean="0" spc="-3" sz="1455">
              <a:latin typeface="Ubuntu Light"/>
              <a:cs typeface="Ubuntu Light"/>
            </a:endParaRP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err="1" lang="ru-RU" smtClean="0" spc="-3" sz="1455">
                <a:latin typeface="Ubuntu Light"/>
                <a:cs typeface="Ubuntu Light"/>
              </a:rPr>
              <a:t>Цвет:белый</a:t>
            </a:r>
            <a:endParaRPr dirty="0" lang="ru-RU" spc="-3" sz="1455">
              <a:latin typeface="Ubuntu Light"/>
              <a:cs typeface="Ubuntu Light"/>
            </a:endParaRPr>
          </a:p>
          <a:p>
            <a:endParaRPr dirty="0" lang="ru-RU"/>
          </a:p>
          <a:p>
            <a:r>
              <a:rPr dirty="0" lang="ru-RU"/>
              <a:t>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" l="117" r="60" t="89"/>
          <a:stretch/>
        </p:blipFill>
        <p:spPr>
          <a:xfrm>
            <a:off x="679152" y="2971484"/>
            <a:ext cx="3256588" cy="140094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9599" y="116676"/>
            <a:ext cx="77148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defTabSz="914400" eaLnBrk="1" hangingPunct="1" latinLnBrk="0" marL="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8" marL="7701">
              <a:spcBef>
                <a:spcPts val="67"/>
              </a:spcBef>
            </a:pPr>
            <a:r>
              <a:rPr dirty="0" lang="ru-RU">
                <a:solidFill>
                  <a:srgbClr val="BAB5AD"/>
                </a:solidFill>
                <a:latin typeface="Ubuntu"/>
                <a:cs typeface="Ubuntu"/>
              </a:rPr>
              <a:t>Новинки коллекции. Каталог </a:t>
            </a:r>
            <a:r>
              <a:rPr dirty="0" lang="ru-RU" smtClean="0">
                <a:solidFill>
                  <a:srgbClr val="BAB5AD"/>
                </a:solidFill>
                <a:latin typeface="Ubuntu"/>
                <a:cs typeface="Ubuntu"/>
              </a:rPr>
              <a:t>2025. Вытяжки</a:t>
            </a:r>
            <a:endParaRPr dirty="0" lang="ru-RU">
              <a:solidFill>
                <a:prstClr val="black"/>
              </a:solidFill>
              <a:latin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303346970"/>
      </p:ext>
    </p:extLst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32452" y="1903872"/>
            <a:ext cx="5612918" cy="3719078"/>
          </a:xfrm>
          <a:prstGeom prst="rect">
            <a:avLst/>
          </a:prstGeom>
        </p:spPr>
        <p:txBody>
          <a:bodyPr bIns="0" lIns="0" rIns="0" rtlCol="0" tIns="58530" vert="horz" wrap="square">
            <a:spAutoFit/>
          </a:bodyPr>
          <a:lstStyle/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Тип установки: навесная 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Механическое кнопочное управление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Короб в комплекте (50 см)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Производительность (</a:t>
            </a:r>
            <a:r>
              <a:rPr dirty="0" err="1" lang="ru-RU" spc="-3" sz="1455">
                <a:latin typeface="Ubuntu Light"/>
                <a:cs typeface="Ubuntu Light"/>
              </a:rPr>
              <a:t>куб.м</a:t>
            </a:r>
            <a:r>
              <a:rPr dirty="0" lang="ru-RU" spc="-3" sz="1455">
                <a:latin typeface="Ubuntu Light"/>
                <a:cs typeface="Ubuntu Light"/>
              </a:rPr>
              <a:t>/час): 7</a:t>
            </a:r>
            <a:r>
              <a:rPr dirty="0" lang="ru-RU" smtClean="0" spc="-3" sz="1455">
                <a:latin typeface="Ubuntu Light"/>
                <a:cs typeface="Ubuntu Light"/>
              </a:rPr>
              <a:t>50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3 режима скорости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LED освещение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Уровень шума </a:t>
            </a:r>
            <a:r>
              <a:rPr dirty="0" lang="ru-RU" smtClean="0" spc="-3" sz="1455">
                <a:latin typeface="Ubuntu Light"/>
                <a:cs typeface="Ubuntu Light"/>
              </a:rPr>
              <a:t>52дБ 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Многослойный алюминиевый жировой фильтр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Режим </a:t>
            </a:r>
            <a:r>
              <a:rPr dirty="0" err="1" lang="ru-RU" spc="-3" sz="1455">
                <a:latin typeface="Ubuntu Light"/>
                <a:cs typeface="Ubuntu Light"/>
              </a:rPr>
              <a:t>воздухоотвода</a:t>
            </a:r>
            <a:r>
              <a:rPr dirty="0" lang="ru-RU" spc="-3" sz="1455">
                <a:latin typeface="Ubuntu Light"/>
                <a:cs typeface="Ubuntu Light"/>
              </a:rPr>
              <a:t> и рециркуляции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Размеры (</a:t>
            </a:r>
            <a:r>
              <a:rPr dirty="0" err="1" lang="ru-RU" spc="-3" sz="1455">
                <a:latin typeface="Ubuntu Light"/>
                <a:cs typeface="Ubuntu Light"/>
              </a:rPr>
              <a:t>ШхГхВ</a:t>
            </a:r>
            <a:r>
              <a:rPr dirty="0" lang="ru-RU" spc="-3" sz="1455">
                <a:latin typeface="Ubuntu Light"/>
                <a:cs typeface="Ubuntu Light"/>
              </a:rPr>
              <a:t>), мм: </a:t>
            </a:r>
            <a:r>
              <a:rPr dirty="0" lang="en-US" spc="-3" sz="1455">
                <a:latin typeface="Ubuntu Light"/>
                <a:cs typeface="Ubuntu Light"/>
              </a:rPr>
              <a:t>600x505x310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Пластиковая гофра в комплекте 2 м. </a:t>
            </a:r>
          </a:p>
          <a:p>
            <a:pPr indent="-285750" marL="285750" marR="3081">
              <a:spcBef>
                <a:spcPts val="461"/>
              </a:spcBef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Цвета:</a:t>
            </a:r>
            <a:r>
              <a:rPr dirty="0" lang="en-US" spc="-3" sz="1455">
                <a:latin typeface="Ubuntu Light"/>
                <a:cs typeface="Ubuntu Light"/>
              </a:rPr>
              <a:t> </a:t>
            </a:r>
            <a:r>
              <a:rPr dirty="0" lang="ru-RU" spc="-3" sz="1455">
                <a:latin typeface="Ubuntu Light"/>
                <a:cs typeface="Ubuntu Light"/>
              </a:rPr>
              <a:t>черный, нержавеющая сталь</a:t>
            </a:r>
          </a:p>
          <a:p>
            <a:r>
              <a:rPr dirty="0" lang="ru-RU" spc="-3" sz="1455">
                <a:latin typeface="Ubuntu Light"/>
                <a:cs typeface="Ubuntu Light"/>
              </a:rPr>
              <a:t> </a:t>
            </a:r>
          </a:p>
        </p:txBody>
      </p:sp>
      <p:sp>
        <p:nvSpPr>
          <p:cNvPr id="5" name="object 5"/>
          <p:cNvSpPr/>
          <p:nvPr/>
        </p:nvSpPr>
        <p:spPr>
          <a:xfrm>
            <a:off x="11715355" y="634955"/>
            <a:ext cx="476325" cy="5587672"/>
          </a:xfrm>
          <a:custGeom>
            <a:avLst/>
            <a:gdLst/>
            <a:ahLst/>
            <a:cxnLst/>
            <a:rect b="b" l="l" r="r" t="t"/>
            <a:pathLst>
              <a:path h="9214485" w="785494">
                <a:moveTo>
                  <a:pt x="0" y="9214379"/>
                </a:moveTo>
                <a:lnTo>
                  <a:pt x="785316" y="9214379"/>
                </a:lnTo>
                <a:lnTo>
                  <a:pt x="785316" y="0"/>
                </a:lnTo>
                <a:lnTo>
                  <a:pt x="0" y="0"/>
                </a:lnTo>
                <a:lnTo>
                  <a:pt x="0" y="9214379"/>
                </a:lnTo>
                <a:close/>
              </a:path>
            </a:pathLst>
          </a:custGeom>
          <a:solidFill>
            <a:srgbClr val="F2F0ED"/>
          </a:solid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0410073" y="634955"/>
            <a:ext cx="829059" cy="226558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9" name="object 9"/>
          <p:cNvSpPr txBox="1">
            <a:spLocks noGrp="1"/>
          </p:cNvSpPr>
          <p:nvPr>
            <p:ph idx="4294967295" sz="quarter" type="sldNum"/>
          </p:nvPr>
        </p:nvSpPr>
        <p:spPr>
          <a:xfrm>
            <a:off x="11733346" y="6378307"/>
            <a:ext cx="294574" cy="166712"/>
          </a:xfrm>
          <a:prstGeom prst="rect">
            <a:avLst/>
          </a:prstGeom>
        </p:spPr>
        <p:txBody>
          <a:bodyPr bIns="0" lIns="0" rIns="0" rtlCol="0" tIns="0" vert="horz" wrap="square">
            <a:spAutoFit/>
          </a:bodyPr>
          <a:lstStyle/>
          <a:p>
            <a:pPr marL="15403">
              <a:lnSpc>
                <a:spcPts val="1304"/>
              </a:lnSpc>
            </a:pPr>
            <a:fld id="{81D60167-4931-47E6-BA6A-407CBD079E47}" type="slidenum">
              <a:rPr dirty="0"/>
              <a:pPr marL="15403">
                <a:lnSpc>
                  <a:spcPts val="1304"/>
                </a:lnSpc>
              </a:pPr>
              <a:t>12</a:t>
            </a:fld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" l="86" r="67"/>
          <a:stretch/>
        </p:blipFill>
        <p:spPr>
          <a:xfrm>
            <a:off x="133004" y="2419002"/>
            <a:ext cx="2746239" cy="29260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" l="116" r="73"/>
          <a:stretch/>
        </p:blipFill>
        <p:spPr>
          <a:xfrm>
            <a:off x="2915305" y="3313705"/>
            <a:ext cx="2721094" cy="2908922"/>
          </a:xfrm>
          <a:prstGeom prst="rect">
            <a:avLst/>
          </a:prstGeom>
        </p:spPr>
      </p:pic>
      <p:sp>
        <p:nvSpPr>
          <p:cNvPr id="11" name="object 4"/>
          <p:cNvSpPr txBox="1">
            <a:spLocks/>
          </p:cNvSpPr>
          <p:nvPr/>
        </p:nvSpPr>
        <p:spPr>
          <a:xfrm>
            <a:off x="459440" y="359200"/>
            <a:ext cx="9942800" cy="1156209"/>
          </a:xfrm>
          <a:prstGeom prst="rect">
            <a:avLst/>
          </a:prstGeom>
        </p:spPr>
        <p:txBody>
          <a:bodyPr anchor="ctr" bIns="0" lIns="0" rIns="0" rtlCol="0" tIns="234119" vert="horz" wrap="square">
            <a:spAutoFit/>
          </a:bodyPr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ct val="100000"/>
              </a:lnSpc>
              <a:spcBef>
                <a:spcPts val="737"/>
              </a:spcBef>
            </a:pPr>
            <a:r>
              <a:rPr dirty="0" lang="ru-RU" smtClean="0" spc="-3"/>
              <a:t>Вытяжки </a:t>
            </a:r>
            <a:br>
              <a:rPr dirty="0" lang="ru-RU" smtClean="0" spc="-3"/>
            </a:br>
            <a:r>
              <a:rPr dirty="0" lang="en-US" smtClean="0" spc="9" sz="1577">
                <a:solidFill>
                  <a:srgbClr val="787A79"/>
                </a:solidFill>
              </a:rPr>
              <a:t>Ingrid 60 B,X </a:t>
            </a:r>
            <a:endParaRPr dirty="0" lang="en-US" spc="9" sz="1577">
              <a:solidFill>
                <a:srgbClr val="787A7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8406" y="186875"/>
            <a:ext cx="77148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defTabSz="914400" eaLnBrk="1" hangingPunct="1" latinLnBrk="0" marL="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8" marL="7701">
              <a:spcBef>
                <a:spcPts val="67"/>
              </a:spcBef>
            </a:pPr>
            <a:r>
              <a:rPr dirty="0" lang="ru-RU">
                <a:solidFill>
                  <a:srgbClr val="BAB5AD"/>
                </a:solidFill>
                <a:latin typeface="Ubuntu"/>
                <a:cs typeface="Ubuntu"/>
              </a:rPr>
              <a:t>Новинки коллекции. Каталог </a:t>
            </a:r>
            <a:r>
              <a:rPr dirty="0" lang="ru-RU" smtClean="0">
                <a:solidFill>
                  <a:srgbClr val="BAB5AD"/>
                </a:solidFill>
                <a:latin typeface="Ubuntu"/>
                <a:cs typeface="Ubuntu"/>
              </a:rPr>
              <a:t>2025. Вытяжки</a:t>
            </a:r>
            <a:endParaRPr dirty="0" lang="ru-RU">
              <a:solidFill>
                <a:prstClr val="black"/>
              </a:solidFill>
              <a:latin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755804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/>
          <p:nvPr/>
        </p:nvSpPr>
        <p:spPr>
          <a:xfrm>
            <a:off x="5832452" y="1903872"/>
            <a:ext cx="5612918" cy="3719078"/>
          </a:xfrm>
          <a:prstGeom prst="rect">
            <a:avLst/>
          </a:prstGeom>
        </p:spPr>
        <p:txBody>
          <a:bodyPr vert="horz" wrap="square" lIns="0" tIns="58530" rIns="0" bIns="0" rtlCol="0">
            <a:spAutoFit/>
          </a:bodyPr>
          <a:lstStyle/>
          <a:p>
            <a:pPr marL="285750" marR="3081" indent="-285750">
              <a:spcBef>
                <a:spcPts val="461"/>
              </a:spcBef>
              <a:buFont typeface="Wingdings" panose="05000000000000000000" pitchFamily="2" charset="2"/>
              <a:buChar char="§"/>
            </a:pPr>
            <a:r>
              <a:rPr lang="ru-RU" sz="1455" spc="-3" dirty="0">
                <a:latin typeface="Ubuntu Light"/>
                <a:cs typeface="Ubuntu Light"/>
              </a:rPr>
              <a:t>Тип установки: навесная </a:t>
            </a:r>
          </a:p>
          <a:p>
            <a:pPr marL="285750" marR="3081" indent="-285750">
              <a:spcBef>
                <a:spcPts val="461"/>
              </a:spcBef>
              <a:buFont typeface="Wingdings" panose="05000000000000000000" pitchFamily="2" charset="2"/>
              <a:buChar char="§"/>
            </a:pPr>
            <a:r>
              <a:rPr lang="ru-RU" sz="1455" spc="-3" dirty="0">
                <a:latin typeface="Ubuntu Light"/>
                <a:cs typeface="Ubuntu Light"/>
              </a:rPr>
              <a:t>Сенсорное управление</a:t>
            </a:r>
          </a:p>
          <a:p>
            <a:pPr marL="285750" marR="3081" indent="-285750">
              <a:spcBef>
                <a:spcPts val="461"/>
              </a:spcBef>
              <a:buFont typeface="Wingdings" panose="05000000000000000000" pitchFamily="2" charset="2"/>
              <a:buChar char="§"/>
            </a:pPr>
            <a:r>
              <a:rPr lang="ru-RU" sz="1455" spc="-3" dirty="0">
                <a:latin typeface="Ubuntu Light"/>
                <a:cs typeface="Ubuntu Light"/>
              </a:rPr>
              <a:t>Короб в комплекте (50 см)</a:t>
            </a:r>
          </a:p>
          <a:p>
            <a:pPr marL="285750" marR="3081" indent="-285750">
              <a:spcBef>
                <a:spcPts val="461"/>
              </a:spcBef>
              <a:buFont typeface="Wingdings" panose="05000000000000000000" pitchFamily="2" charset="2"/>
              <a:buChar char="§"/>
            </a:pPr>
            <a:r>
              <a:rPr lang="ru-RU" sz="1455" spc="-3" dirty="0">
                <a:latin typeface="Ubuntu Light"/>
                <a:cs typeface="Ubuntu Light"/>
              </a:rPr>
              <a:t>Производительность (</a:t>
            </a:r>
            <a:r>
              <a:rPr lang="ru-RU" sz="1455" spc="-3" dirty="0" err="1">
                <a:latin typeface="Ubuntu Light"/>
                <a:cs typeface="Ubuntu Light"/>
              </a:rPr>
              <a:t>куб.м</a:t>
            </a:r>
            <a:r>
              <a:rPr lang="ru-RU" sz="1455" spc="-3" dirty="0">
                <a:latin typeface="Ubuntu Light"/>
                <a:cs typeface="Ubuntu Light"/>
              </a:rPr>
              <a:t>/час): </a:t>
            </a:r>
            <a:r>
              <a:rPr lang="en-US" sz="1455" spc="-3" dirty="0">
                <a:latin typeface="Ubuntu Light"/>
                <a:cs typeface="Ubuntu Light"/>
              </a:rPr>
              <a:t>7</a:t>
            </a:r>
            <a:r>
              <a:rPr lang="ru-RU" sz="1455" spc="-3" dirty="0">
                <a:latin typeface="Ubuntu Light"/>
                <a:cs typeface="Ubuntu Light"/>
              </a:rPr>
              <a:t>50</a:t>
            </a:r>
          </a:p>
          <a:p>
            <a:pPr marL="285750" marR="3081" indent="-285750">
              <a:spcBef>
                <a:spcPts val="461"/>
              </a:spcBef>
              <a:buFont typeface="Wingdings" panose="05000000000000000000" pitchFamily="2" charset="2"/>
              <a:buChar char="§"/>
            </a:pPr>
            <a:r>
              <a:rPr lang="ru-RU" sz="1455" spc="-3" dirty="0">
                <a:latin typeface="Ubuntu Light"/>
                <a:cs typeface="Ubuntu Light"/>
              </a:rPr>
              <a:t>3 режима скорости</a:t>
            </a:r>
          </a:p>
          <a:p>
            <a:pPr marL="285750" marR="3081" indent="-285750">
              <a:spcBef>
                <a:spcPts val="461"/>
              </a:spcBef>
              <a:buFont typeface="Wingdings" panose="05000000000000000000" pitchFamily="2" charset="2"/>
              <a:buChar char="§"/>
            </a:pPr>
            <a:r>
              <a:rPr lang="ru-RU" sz="1455" spc="-3" dirty="0">
                <a:latin typeface="Ubuntu Light"/>
                <a:cs typeface="Ubuntu Light"/>
              </a:rPr>
              <a:t>LED освещение</a:t>
            </a:r>
          </a:p>
          <a:p>
            <a:pPr marL="285750" marR="3081" indent="-285750">
              <a:spcBef>
                <a:spcPts val="461"/>
              </a:spcBef>
              <a:buFont typeface="Wingdings" panose="05000000000000000000" pitchFamily="2" charset="2"/>
              <a:buChar char="§"/>
            </a:pPr>
            <a:r>
              <a:rPr lang="ru-RU" sz="1455" spc="-3" dirty="0">
                <a:latin typeface="Ubuntu Light"/>
                <a:cs typeface="Ubuntu Light"/>
              </a:rPr>
              <a:t>Уровень шума </a:t>
            </a:r>
            <a:r>
              <a:rPr lang="en-US" sz="1455" spc="-3" dirty="0">
                <a:latin typeface="Ubuntu Light"/>
                <a:cs typeface="Ubuntu Light"/>
              </a:rPr>
              <a:t>47</a:t>
            </a:r>
            <a:r>
              <a:rPr lang="ru-RU" sz="1455" spc="-3" dirty="0">
                <a:latin typeface="Ubuntu Light"/>
                <a:cs typeface="Ubuntu Light"/>
              </a:rPr>
              <a:t>дБ </a:t>
            </a:r>
          </a:p>
          <a:p>
            <a:pPr marL="285750" marR="3081" indent="-285750">
              <a:spcBef>
                <a:spcPts val="461"/>
              </a:spcBef>
              <a:buFont typeface="Wingdings" panose="05000000000000000000" pitchFamily="2" charset="2"/>
              <a:buChar char="§"/>
            </a:pPr>
            <a:r>
              <a:rPr lang="ru-RU" sz="1455" spc="-3" dirty="0">
                <a:latin typeface="Ubuntu Light"/>
                <a:cs typeface="Ubuntu Light"/>
              </a:rPr>
              <a:t>Многослойный алюминиевый жировой фильтр</a:t>
            </a:r>
          </a:p>
          <a:p>
            <a:pPr marL="285750" marR="3081" indent="-285750">
              <a:spcBef>
                <a:spcPts val="461"/>
              </a:spcBef>
              <a:buFont typeface="Wingdings" panose="05000000000000000000" pitchFamily="2" charset="2"/>
              <a:buChar char="§"/>
            </a:pPr>
            <a:r>
              <a:rPr lang="ru-RU" sz="1455" spc="-3" dirty="0">
                <a:latin typeface="Ubuntu Light"/>
                <a:cs typeface="Ubuntu Light"/>
              </a:rPr>
              <a:t>Режим </a:t>
            </a:r>
            <a:r>
              <a:rPr lang="ru-RU" sz="1455" spc="-3" dirty="0" err="1">
                <a:latin typeface="Ubuntu Light"/>
                <a:cs typeface="Ubuntu Light"/>
              </a:rPr>
              <a:t>воздухоотвода</a:t>
            </a:r>
            <a:r>
              <a:rPr lang="ru-RU" sz="1455" spc="-3" dirty="0">
                <a:latin typeface="Ubuntu Light"/>
                <a:cs typeface="Ubuntu Light"/>
              </a:rPr>
              <a:t> и рециркуляции</a:t>
            </a:r>
          </a:p>
          <a:p>
            <a:pPr marL="285750" marR="3081" indent="-285750">
              <a:spcBef>
                <a:spcPts val="461"/>
              </a:spcBef>
              <a:buFont typeface="Wingdings" panose="05000000000000000000" pitchFamily="2" charset="2"/>
              <a:buChar char="§"/>
            </a:pPr>
            <a:r>
              <a:rPr lang="ru-RU" sz="1455" spc="-3" dirty="0">
                <a:latin typeface="Ubuntu Light"/>
                <a:cs typeface="Ubuntu Light"/>
              </a:rPr>
              <a:t>Размеры (</a:t>
            </a:r>
            <a:r>
              <a:rPr lang="ru-RU" sz="1455" spc="-3" dirty="0" err="1">
                <a:latin typeface="Ubuntu Light"/>
                <a:cs typeface="Ubuntu Light"/>
              </a:rPr>
              <a:t>ШхГхВ</a:t>
            </a:r>
            <a:r>
              <a:rPr lang="ru-RU" sz="1455" spc="-3" dirty="0">
                <a:latin typeface="Ubuntu Light"/>
                <a:cs typeface="Ubuntu Light"/>
              </a:rPr>
              <a:t>), мм: 600</a:t>
            </a:r>
            <a:r>
              <a:rPr lang="en-US" sz="1455" spc="-3" dirty="0">
                <a:latin typeface="Ubuntu Light"/>
                <a:cs typeface="Ubuntu Light"/>
              </a:rPr>
              <a:t>x3</a:t>
            </a:r>
            <a:r>
              <a:rPr lang="ru-RU" sz="1455" spc="-3" dirty="0">
                <a:latin typeface="Ubuntu Light"/>
                <a:cs typeface="Ubuntu Light"/>
              </a:rPr>
              <a:t>1</a:t>
            </a:r>
            <a:r>
              <a:rPr lang="en-US" sz="1455" spc="-3" dirty="0">
                <a:latin typeface="Ubuntu Light"/>
                <a:cs typeface="Ubuntu Light"/>
              </a:rPr>
              <a:t>0x</a:t>
            </a:r>
            <a:r>
              <a:rPr lang="ru-RU" sz="1455" spc="-3" dirty="0">
                <a:latin typeface="Ubuntu Light"/>
                <a:cs typeface="Ubuntu Light"/>
              </a:rPr>
              <a:t>330</a:t>
            </a:r>
            <a:endParaRPr lang="en-US" sz="1455" spc="-3" dirty="0">
              <a:latin typeface="Ubuntu Light"/>
              <a:cs typeface="Ubuntu Light"/>
            </a:endParaRPr>
          </a:p>
          <a:p>
            <a:pPr marL="285750" marR="3081" indent="-285750">
              <a:spcBef>
                <a:spcPts val="461"/>
              </a:spcBef>
              <a:buFont typeface="Wingdings" panose="05000000000000000000" pitchFamily="2" charset="2"/>
              <a:buChar char="§"/>
            </a:pPr>
            <a:r>
              <a:rPr lang="ru-RU" sz="1455" spc="-3" dirty="0">
                <a:latin typeface="Ubuntu Light"/>
                <a:cs typeface="Ubuntu Light"/>
              </a:rPr>
              <a:t>Пластиковая гофра в комплекте 2 м. </a:t>
            </a:r>
          </a:p>
          <a:p>
            <a:pPr marL="285750" marR="3081" indent="-285750">
              <a:spcBef>
                <a:spcPts val="461"/>
              </a:spcBef>
              <a:buFont typeface="Wingdings" panose="05000000000000000000" pitchFamily="2" charset="2"/>
              <a:buChar char="§"/>
            </a:pPr>
            <a:r>
              <a:rPr lang="ru-RU" sz="1455" spc="-3" dirty="0">
                <a:latin typeface="Ubuntu Light"/>
                <a:cs typeface="Ubuntu Light"/>
              </a:rPr>
              <a:t>Цвета:</a:t>
            </a:r>
            <a:r>
              <a:rPr lang="en-US" sz="1455" spc="-3" dirty="0">
                <a:latin typeface="Ubuntu Light"/>
                <a:cs typeface="Ubuntu Light"/>
              </a:rPr>
              <a:t> </a:t>
            </a:r>
            <a:r>
              <a:rPr lang="ru-RU" sz="1455" spc="-3" dirty="0">
                <a:latin typeface="Ubuntu Light"/>
                <a:cs typeface="Ubuntu Light"/>
              </a:rPr>
              <a:t>черный</a:t>
            </a:r>
          </a:p>
          <a:p>
            <a:r>
              <a:rPr lang="ru-RU" dirty="0"/>
              <a:t> </a:t>
            </a:r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509318" y="467269"/>
            <a:ext cx="9942800" cy="1156209"/>
          </a:xfrm>
          <a:prstGeom prst="rect">
            <a:avLst/>
          </a:prstGeom>
        </p:spPr>
        <p:txBody>
          <a:bodyPr vert="horz" wrap="square" lIns="0" tIns="23411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ct val="100000"/>
              </a:lnSpc>
              <a:spcBef>
                <a:spcPts val="737"/>
              </a:spcBef>
            </a:pPr>
            <a:r>
              <a:rPr lang="ru-RU" spc="-3" dirty="0" smtClean="0"/>
              <a:t>Вытяжки </a:t>
            </a:r>
            <a:br>
              <a:rPr lang="ru-RU" spc="-3" dirty="0" smtClean="0"/>
            </a:br>
            <a:r>
              <a:rPr lang="en-US" sz="1577" spc="9" dirty="0" smtClean="0">
                <a:solidFill>
                  <a:srgbClr val="787A79"/>
                </a:solidFill>
              </a:rPr>
              <a:t>Ludo 60 BG</a:t>
            </a:r>
            <a:endParaRPr lang="en-US" sz="1577" spc="9" dirty="0">
              <a:solidFill>
                <a:srgbClr val="787A7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8406" y="186875"/>
            <a:ext cx="77148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defTabSz="914358">
              <a:spcBef>
                <a:spcPts val="67"/>
              </a:spcBef>
            </a:pPr>
            <a:r>
              <a:rPr lang="ru-RU" dirty="0">
                <a:solidFill>
                  <a:srgbClr val="BAB5AD"/>
                </a:solidFill>
                <a:latin typeface="Ubuntu"/>
                <a:cs typeface="Ubuntu"/>
              </a:rPr>
              <a:t>Новинки коллекции. Каталог </a:t>
            </a:r>
            <a:r>
              <a:rPr lang="ru-RU" dirty="0" smtClean="0">
                <a:solidFill>
                  <a:srgbClr val="BAB5AD"/>
                </a:solidFill>
                <a:latin typeface="Ubuntu"/>
                <a:cs typeface="Ubuntu"/>
              </a:rPr>
              <a:t>2025. Вытяжки</a:t>
            </a:r>
            <a:endParaRPr lang="ru-RU" dirty="0">
              <a:solidFill>
                <a:prstClr val="black"/>
              </a:solidFill>
              <a:latin typeface="Ubuntu"/>
              <a:cs typeface="Ubuntu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11715355" y="634955"/>
            <a:ext cx="476325" cy="5587672"/>
          </a:xfrm>
          <a:custGeom>
            <a:avLst/>
            <a:gdLst/>
            <a:ahLst/>
            <a:cxnLst/>
            <a:rect l="l" t="t" r="r" b="b"/>
            <a:pathLst>
              <a:path w="785494" h="9214485">
                <a:moveTo>
                  <a:pt x="0" y="9214379"/>
                </a:moveTo>
                <a:lnTo>
                  <a:pt x="785316" y="9214379"/>
                </a:lnTo>
                <a:lnTo>
                  <a:pt x="785316" y="0"/>
                </a:lnTo>
                <a:lnTo>
                  <a:pt x="0" y="0"/>
                </a:lnTo>
                <a:lnTo>
                  <a:pt x="0" y="9214379"/>
                </a:lnTo>
                <a:close/>
              </a:path>
            </a:pathLst>
          </a:custGeom>
          <a:solidFill>
            <a:srgbClr val="F2F0E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7"/>
          <p:cNvSpPr/>
          <p:nvPr/>
        </p:nvSpPr>
        <p:spPr>
          <a:xfrm>
            <a:off x="10410073" y="634955"/>
            <a:ext cx="829059" cy="226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49" y="2028305"/>
            <a:ext cx="2979196" cy="37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1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-27827"/>
            <a:ext cx="10515600" cy="1325563"/>
          </a:xfrm>
        </p:spPr>
        <p:txBody>
          <a:bodyPr/>
          <a:lstStyle/>
          <a:p>
            <a:r>
              <a:rPr lang="ru-RU" dirty="0"/>
              <a:t>Г</a:t>
            </a:r>
            <a:r>
              <a:rPr lang="ru-RU" dirty="0" smtClean="0"/>
              <a:t>азовые варочные панели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1" y="1058333"/>
            <a:ext cx="8356600" cy="5704676"/>
          </a:xfrm>
        </p:spPr>
      </p:pic>
      <p:sp>
        <p:nvSpPr>
          <p:cNvPr id="6" name="object 5"/>
          <p:cNvSpPr/>
          <p:nvPr/>
        </p:nvSpPr>
        <p:spPr>
          <a:xfrm>
            <a:off x="11715355" y="634955"/>
            <a:ext cx="476325" cy="5587672"/>
          </a:xfrm>
          <a:custGeom>
            <a:avLst/>
            <a:gdLst/>
            <a:ahLst/>
            <a:cxnLst/>
            <a:rect l="l" t="t" r="r" b="b"/>
            <a:pathLst>
              <a:path w="785494" h="9214485">
                <a:moveTo>
                  <a:pt x="0" y="9214379"/>
                </a:moveTo>
                <a:lnTo>
                  <a:pt x="785316" y="9214379"/>
                </a:lnTo>
                <a:lnTo>
                  <a:pt x="785316" y="0"/>
                </a:lnTo>
                <a:lnTo>
                  <a:pt x="0" y="0"/>
                </a:lnTo>
                <a:lnTo>
                  <a:pt x="0" y="9214379"/>
                </a:lnTo>
                <a:close/>
              </a:path>
            </a:pathLst>
          </a:custGeom>
          <a:solidFill>
            <a:srgbClr val="F2F0E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0410073" y="634955"/>
            <a:ext cx="829059" cy="226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69607914"/>
      </p:ext>
    </p:extLst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968660" y="2415060"/>
            <a:ext cx="5848871" cy="3739340"/>
          </a:xfrm>
          <a:prstGeom prst="rect">
            <a:avLst/>
          </a:prstGeom>
        </p:spPr>
        <p:txBody>
          <a:bodyPr bIns="0" lIns="0" rIns="0" rtlCol="0" tIns="58530" vert="horz" wrap="square">
            <a:spAutoFit/>
          </a:bodyPr>
          <a:lstStyle/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Материал поверхности</a:t>
            </a:r>
            <a:r>
              <a:rPr dirty="0" lang="ru-RU" smtClean="0" spc="-3" sz="1455">
                <a:latin typeface="Ubuntu Light"/>
                <a:cs typeface="Ubuntu Light"/>
              </a:rPr>
              <a:t>:</a:t>
            </a:r>
            <a:r>
              <a:rPr dirty="0" lang="en-US" smtClean="0" spc="-3" sz="1455">
                <a:latin typeface="Ubuntu Light"/>
                <a:cs typeface="Ubuntu Light"/>
              </a:rPr>
              <a:t> </a:t>
            </a:r>
            <a:r>
              <a:rPr dirty="0" lang="ru-RU" smtClean="0" spc="-3" sz="1455">
                <a:latin typeface="Ubuntu Light"/>
                <a:cs typeface="Ubuntu Light"/>
              </a:rPr>
              <a:t>закаленное стекло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4</a:t>
            </a:r>
            <a:r>
              <a:rPr dirty="0" lang="ru-RU" smtClean="0" spc="-3" sz="1455">
                <a:latin typeface="Ubuntu Light"/>
                <a:cs typeface="Ubuntu Light"/>
              </a:rPr>
              <a:t> конфорки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Специальная конфорка </a:t>
            </a:r>
            <a:r>
              <a:rPr dirty="0" lang="en-US" spc="-3" sz="1455">
                <a:latin typeface="Ubuntu Light"/>
                <a:cs typeface="Ubuntu Light"/>
              </a:rPr>
              <a:t>WOK</a:t>
            </a:r>
            <a:r>
              <a:rPr dirty="0" lang="ru-RU" spc="-3" sz="1455">
                <a:latin typeface="Ubuntu Light"/>
                <a:cs typeface="Ubuntu Light"/>
              </a:rPr>
              <a:t> </a:t>
            </a:r>
            <a:r>
              <a:rPr dirty="0" lang="ru-RU" spc="-3" sz="1455">
                <a:solidFill>
                  <a:srgbClr val="FF0000"/>
                </a:solidFill>
                <a:latin typeface="Ubuntu Light"/>
                <a:cs typeface="Ubuntu Light"/>
              </a:rPr>
              <a:t>с двумя рядами </a:t>
            </a:r>
            <a:r>
              <a:rPr dirty="0" lang="ru-RU" spc="-3" sz="1455">
                <a:latin typeface="Ubuntu Light"/>
                <a:cs typeface="Ubuntu Light"/>
              </a:rPr>
              <a:t>пламени (3,3 </a:t>
            </a:r>
            <a:r>
              <a:rPr dirty="0" lang="ru-RU" smtClean="0" spc="-3" sz="1455">
                <a:latin typeface="Ubuntu Light"/>
                <a:cs typeface="Ubuntu Light"/>
              </a:rPr>
              <a:t>кВт)</a:t>
            </a:r>
            <a:endParaRPr dirty="0" lang="ru-RU" smtClean="0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Решетки-держатели </a:t>
            </a:r>
            <a:r>
              <a:rPr dirty="0" lang="ru-RU" spc="-3" sz="1455">
                <a:latin typeface="Ubuntu Light"/>
                <a:cs typeface="Ubuntu Light"/>
              </a:rPr>
              <a:t>из чугуна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Система контроля гашения пламени «Газ-контроль»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err="1" lang="ru-RU" smtClean="0" spc="-3" sz="1455">
                <a:latin typeface="Ubuntu Light"/>
                <a:cs typeface="Ubuntu Light"/>
              </a:rPr>
              <a:t>Электроподжиг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Шнур питания с вилкой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В комплекте:</a:t>
            </a:r>
          </a:p>
          <a:p>
            <a:pPr indent="-207935" lvl="1" marL="492882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Переходники на баллонный газ</a:t>
            </a: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(</a:t>
            </a:r>
            <a:r>
              <a:rPr dirty="0" err="1" lang="ru-RU" spc="-3" sz="1455">
                <a:latin typeface="Ubuntu Light"/>
                <a:cs typeface="Ubuntu Light"/>
              </a:rPr>
              <a:t>ШхГхВ</a:t>
            </a:r>
            <a:r>
              <a:rPr dirty="0" lang="ru-RU" spc="-3" sz="1455">
                <a:latin typeface="Ubuntu Light"/>
                <a:cs typeface="Ubuntu Light"/>
              </a:rPr>
              <a:t>), мм: </a:t>
            </a:r>
            <a:r>
              <a:rPr dirty="0" lang="ru-RU" smtClean="0" spc="-3" sz="1455">
                <a:latin typeface="Ubuntu Light"/>
                <a:cs typeface="Ubuntu Light"/>
              </a:rPr>
              <a:t>600х510х110</a:t>
            </a: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для встраивания, мм: </a:t>
            </a:r>
            <a:r>
              <a:rPr dirty="0" lang="ru-RU" smtClean="0" spc="-3" sz="1455">
                <a:latin typeface="Ubuntu Light"/>
                <a:cs typeface="Ubuntu Light"/>
              </a:rPr>
              <a:t>560 х 480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поверхности: </a:t>
            </a:r>
            <a:r>
              <a:rPr dirty="0" lang="ru-RU" smtClean="0" spc="-3" sz="1455">
                <a:latin typeface="Ubuntu Light"/>
                <a:cs typeface="Ubuntu Light"/>
              </a:rPr>
              <a:t>черный, белый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регуляторов: </a:t>
            </a:r>
            <a:r>
              <a:rPr dirty="0" lang="ru-RU" smtClean="0" spc="-3" sz="1455">
                <a:latin typeface="Ubuntu Light"/>
                <a:cs typeface="Ubuntu Light"/>
              </a:rPr>
              <a:t>черные</a:t>
            </a:r>
            <a:endParaRPr dirty="0" lang="ru-RU" spc="-3" sz="1455">
              <a:latin typeface="Ubuntu Light"/>
              <a:cs typeface="Ubuntu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9461" y="199738"/>
            <a:ext cx="8477799" cy="1156209"/>
          </a:xfrm>
          <a:prstGeom prst="rect">
            <a:avLst/>
          </a:prstGeom>
        </p:spPr>
        <p:txBody>
          <a:bodyPr anchor="ctr" bIns="0" lIns="0" rIns="0" rtlCol="0" tIns="234119" vert="horz" wrap="square">
            <a:spAutoFit/>
          </a:bodyPr>
          <a:lstStyle/>
          <a:p>
            <a:pPr marL="7701">
              <a:lnSpc>
                <a:spcPct val="100000"/>
              </a:lnSpc>
              <a:spcBef>
                <a:spcPts val="737"/>
              </a:spcBef>
            </a:pPr>
            <a:r>
              <a:rPr dirty="0" lang="ru-RU" spc="-3"/>
              <a:t>Газовая варочная </a:t>
            </a:r>
            <a:r>
              <a:rPr dirty="0" lang="ru-RU" smtClean="0" spc="-3"/>
              <a:t>поверхность</a:t>
            </a:r>
            <a:r>
              <a:rPr dirty="0" lang="ru-RU" spc="-3"/>
              <a:t/>
            </a:r>
            <a:br>
              <a:rPr dirty="0" lang="ru-RU" spc="-3"/>
            </a:br>
            <a:r>
              <a:rPr dirty="0" lang="en-US" spc="9" sz="1577">
                <a:solidFill>
                  <a:srgbClr val="787A79"/>
                </a:solidFill>
              </a:rPr>
              <a:t>HEG 675 </a:t>
            </a:r>
            <a:r>
              <a:rPr dirty="0" lang="en-US" smtClean="0" spc="9" sz="1577">
                <a:solidFill>
                  <a:srgbClr val="787A79"/>
                </a:solidFill>
              </a:rPr>
              <a:t>BG</a:t>
            </a:r>
            <a:r>
              <a:rPr dirty="0" lang="ru-RU" smtClean="0" spc="9" sz="1577">
                <a:solidFill>
                  <a:srgbClr val="787A79"/>
                </a:solidFill>
              </a:rPr>
              <a:t>,</a:t>
            </a:r>
            <a:r>
              <a:rPr dirty="0" lang="en-US" spc="9" sz="1577">
                <a:solidFill>
                  <a:srgbClr val="787A79"/>
                </a:solidFill>
              </a:rPr>
              <a:t> HEG 675 WG</a:t>
            </a:r>
            <a:endParaRPr dirty="0" spc="9" sz="1577">
              <a:solidFill>
                <a:srgbClr val="787A79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15355" y="634955"/>
            <a:ext cx="476325" cy="5587672"/>
          </a:xfrm>
          <a:custGeom>
            <a:avLst/>
            <a:gdLst/>
            <a:ahLst/>
            <a:cxnLst/>
            <a:rect b="b" l="l" r="r" t="t"/>
            <a:pathLst>
              <a:path h="9214485" w="785494">
                <a:moveTo>
                  <a:pt x="0" y="9214379"/>
                </a:moveTo>
                <a:lnTo>
                  <a:pt x="785316" y="9214379"/>
                </a:lnTo>
                <a:lnTo>
                  <a:pt x="785316" y="0"/>
                </a:lnTo>
                <a:lnTo>
                  <a:pt x="0" y="0"/>
                </a:lnTo>
                <a:lnTo>
                  <a:pt x="0" y="9214379"/>
                </a:lnTo>
                <a:close/>
              </a:path>
            </a:pathLst>
          </a:custGeom>
          <a:solidFill>
            <a:srgbClr val="F2F0ED"/>
          </a:solid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0410073" y="634955"/>
            <a:ext cx="829059" cy="226558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9" name="object 9"/>
          <p:cNvSpPr txBox="1">
            <a:spLocks noGrp="1"/>
          </p:cNvSpPr>
          <p:nvPr>
            <p:ph idx="4294967295" sz="quarter" type="sldNum"/>
          </p:nvPr>
        </p:nvSpPr>
        <p:spPr>
          <a:xfrm>
            <a:off x="11733346" y="6378307"/>
            <a:ext cx="294574" cy="166712"/>
          </a:xfrm>
          <a:prstGeom prst="rect">
            <a:avLst/>
          </a:prstGeom>
        </p:spPr>
        <p:txBody>
          <a:bodyPr bIns="0" lIns="0" rIns="0" rtlCol="0" tIns="0" vert="horz" wrap="square">
            <a:spAutoFit/>
          </a:bodyPr>
          <a:lstStyle/>
          <a:p>
            <a:pPr marL="15403">
              <a:lnSpc>
                <a:spcPts val="1304"/>
              </a:lnSpc>
            </a:pPr>
            <a:fld id="{81D60167-4931-47E6-BA6A-407CBD079E47}" type="slidenum">
              <a:rPr dirty="0"/>
              <a:pPr marL="15403">
                <a:lnSpc>
                  <a:spcPts val="1304"/>
                </a:lnSpc>
              </a:pPr>
              <a:t>3</a:t>
            </a:fld>
            <a:endParaRPr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599" y="116676"/>
            <a:ext cx="77148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defTabSz="914400" eaLnBrk="1" hangingPunct="1" latinLnBrk="0" marL="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8" marL="7701">
              <a:spcBef>
                <a:spcPts val="67"/>
              </a:spcBef>
            </a:pPr>
            <a:r>
              <a:rPr dirty="0" lang="ru-RU">
                <a:solidFill>
                  <a:srgbClr val="BAB5AD"/>
                </a:solidFill>
                <a:latin typeface="Ubuntu"/>
                <a:cs typeface="Ubuntu"/>
              </a:rPr>
              <a:t>Новинки коллекции. Каталог </a:t>
            </a:r>
            <a:r>
              <a:rPr dirty="0" lang="ru-RU" smtClean="0">
                <a:solidFill>
                  <a:srgbClr val="BAB5AD"/>
                </a:solidFill>
                <a:latin typeface="Ubuntu"/>
                <a:cs typeface="Ubuntu"/>
              </a:rPr>
              <a:t>2025. Газовые варочные поверхности</a:t>
            </a:r>
            <a:endParaRPr dirty="0" lang="ru-RU">
              <a:solidFill>
                <a:prstClr val="black"/>
              </a:solidFill>
              <a:latin typeface="Ubuntu"/>
              <a:cs typeface="Ubuntu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" l="81" r="69"/>
          <a:stretch/>
        </p:blipFill>
        <p:spPr>
          <a:xfrm>
            <a:off x="67765" y="1607584"/>
            <a:ext cx="3352800" cy="2904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r="20"/>
          <a:stretch/>
        </p:blipFill>
        <p:spPr>
          <a:xfrm>
            <a:off x="2661911" y="3428791"/>
            <a:ext cx="3244570" cy="305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14468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464020" y="2334461"/>
            <a:ext cx="5381880" cy="3451312"/>
          </a:xfrm>
          <a:prstGeom prst="rect">
            <a:avLst/>
          </a:prstGeom>
        </p:spPr>
        <p:txBody>
          <a:bodyPr bIns="0" lIns="0" rIns="0" rtlCol="0" tIns="58530" vert="horz" wrap="square">
            <a:spAutoFit/>
          </a:bodyPr>
          <a:lstStyle/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Материал поверхности</a:t>
            </a:r>
            <a:r>
              <a:rPr dirty="0" lang="ru-RU" smtClean="0" spc="-3" sz="1455">
                <a:latin typeface="Ubuntu Light"/>
                <a:cs typeface="Ubuntu Light"/>
              </a:rPr>
              <a:t>:</a:t>
            </a:r>
            <a:r>
              <a:rPr dirty="0" lang="en-US" smtClean="0" spc="-3" sz="1455">
                <a:latin typeface="Ubuntu Light"/>
                <a:cs typeface="Ubuntu Light"/>
              </a:rPr>
              <a:t> </a:t>
            </a:r>
            <a:r>
              <a:rPr dirty="0" lang="ru-RU" smtClean="0" spc="-3" sz="1455">
                <a:latin typeface="Ubuntu Light"/>
                <a:cs typeface="Ubuntu Light"/>
              </a:rPr>
              <a:t>закаленное стекло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4</a:t>
            </a:r>
            <a:r>
              <a:rPr dirty="0" lang="ru-RU" smtClean="0" spc="-3" sz="1455">
                <a:latin typeface="Ubuntu Light"/>
                <a:cs typeface="Ubuntu Light"/>
              </a:rPr>
              <a:t> конфорки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Решетки-держатели </a:t>
            </a:r>
            <a:r>
              <a:rPr dirty="0" lang="ru-RU" spc="-3" sz="1455">
                <a:latin typeface="Ubuntu Light"/>
                <a:cs typeface="Ubuntu Light"/>
              </a:rPr>
              <a:t>из чугуна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Система контроля гашения пламени «Газ-контроль»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err="1" lang="ru-RU" smtClean="0" spc="-3" sz="1455">
                <a:latin typeface="Ubuntu Light"/>
                <a:cs typeface="Ubuntu Light"/>
              </a:rPr>
              <a:t>Электроподжиг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Шнур питания с вилкой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В комплекте:</a:t>
            </a:r>
          </a:p>
          <a:p>
            <a:pPr indent="-207935" lvl="1" marL="492882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Переходники на баллонный газ</a:t>
            </a: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(</a:t>
            </a:r>
            <a:r>
              <a:rPr dirty="0" err="1" lang="ru-RU" spc="-3" sz="1455">
                <a:latin typeface="Ubuntu Light"/>
                <a:cs typeface="Ubuntu Light"/>
              </a:rPr>
              <a:t>ШхГхВ</a:t>
            </a:r>
            <a:r>
              <a:rPr dirty="0" lang="ru-RU" spc="-3" sz="1455">
                <a:latin typeface="Ubuntu Light"/>
                <a:cs typeface="Ubuntu Light"/>
              </a:rPr>
              <a:t>), мм: </a:t>
            </a:r>
            <a:r>
              <a:rPr dirty="0" lang="ru-RU" smtClean="0" spc="-3" sz="1455">
                <a:latin typeface="Ubuntu Light"/>
                <a:cs typeface="Ubuntu Light"/>
              </a:rPr>
              <a:t>600х510х110</a:t>
            </a: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для встраивания, мм: </a:t>
            </a:r>
            <a:r>
              <a:rPr dirty="0" lang="ru-RU" smtClean="0" spc="-3" sz="1455">
                <a:latin typeface="Ubuntu Light"/>
                <a:cs typeface="Ubuntu Light"/>
              </a:rPr>
              <a:t>560 х 480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поверхности: </a:t>
            </a:r>
            <a:r>
              <a:rPr dirty="0" lang="ru-RU" smtClean="0" spc="-3" sz="1455">
                <a:latin typeface="Ubuntu Light"/>
                <a:cs typeface="Ubuntu Light"/>
              </a:rPr>
              <a:t>черный, белый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регуляторов: </a:t>
            </a:r>
            <a:r>
              <a:rPr dirty="0" lang="ru-RU" smtClean="0" spc="-3" sz="1455">
                <a:latin typeface="Ubuntu Light"/>
                <a:cs typeface="Ubuntu Light"/>
              </a:rPr>
              <a:t>черные</a:t>
            </a:r>
            <a:endParaRPr dirty="0" lang="ru-RU" spc="-3" sz="1455">
              <a:latin typeface="Ubuntu Light"/>
              <a:cs typeface="Ubuntu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1148" y="199738"/>
            <a:ext cx="8477799" cy="1156209"/>
          </a:xfrm>
          <a:prstGeom prst="rect">
            <a:avLst/>
          </a:prstGeom>
        </p:spPr>
        <p:txBody>
          <a:bodyPr anchor="ctr" bIns="0" lIns="0" rIns="0" rtlCol="0" tIns="234119" vert="horz" wrap="square">
            <a:spAutoFit/>
          </a:bodyPr>
          <a:lstStyle/>
          <a:p>
            <a:pPr marL="7701">
              <a:lnSpc>
                <a:spcPct val="100000"/>
              </a:lnSpc>
              <a:spcBef>
                <a:spcPts val="737"/>
              </a:spcBef>
            </a:pPr>
            <a:r>
              <a:rPr dirty="0" lang="ru-RU" spc="-3"/>
              <a:t>Газовая варочная </a:t>
            </a:r>
            <a:r>
              <a:rPr dirty="0" lang="ru-RU" smtClean="0" spc="-3"/>
              <a:t>поверхность</a:t>
            </a:r>
            <a:r>
              <a:rPr dirty="0" lang="ru-RU" spc="-3"/>
              <a:t/>
            </a:r>
            <a:br>
              <a:rPr dirty="0" lang="ru-RU" spc="-3"/>
            </a:br>
            <a:r>
              <a:rPr dirty="0" lang="en-US" spc="9" sz="1577">
                <a:solidFill>
                  <a:srgbClr val="787A79"/>
                </a:solidFill>
              </a:rPr>
              <a:t>HEG 615 BG</a:t>
            </a:r>
            <a:endParaRPr dirty="0" spc="9" sz="1577">
              <a:solidFill>
                <a:srgbClr val="787A79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15355" y="634955"/>
            <a:ext cx="476325" cy="5587672"/>
          </a:xfrm>
          <a:custGeom>
            <a:avLst/>
            <a:gdLst/>
            <a:ahLst/>
            <a:cxnLst/>
            <a:rect b="b" l="l" r="r" t="t"/>
            <a:pathLst>
              <a:path h="9214485" w="785494">
                <a:moveTo>
                  <a:pt x="0" y="9214379"/>
                </a:moveTo>
                <a:lnTo>
                  <a:pt x="785316" y="9214379"/>
                </a:lnTo>
                <a:lnTo>
                  <a:pt x="785316" y="0"/>
                </a:lnTo>
                <a:lnTo>
                  <a:pt x="0" y="0"/>
                </a:lnTo>
                <a:lnTo>
                  <a:pt x="0" y="9214379"/>
                </a:lnTo>
                <a:close/>
              </a:path>
            </a:pathLst>
          </a:custGeom>
          <a:solidFill>
            <a:srgbClr val="F2F0ED"/>
          </a:solid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0410073" y="634955"/>
            <a:ext cx="829059" cy="226558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9" name="object 9"/>
          <p:cNvSpPr txBox="1">
            <a:spLocks noGrp="1"/>
          </p:cNvSpPr>
          <p:nvPr>
            <p:ph idx="4294967295" sz="quarter" type="sldNum"/>
          </p:nvPr>
        </p:nvSpPr>
        <p:spPr>
          <a:xfrm>
            <a:off x="11733346" y="6378307"/>
            <a:ext cx="294574" cy="166712"/>
          </a:xfrm>
          <a:prstGeom prst="rect">
            <a:avLst/>
          </a:prstGeom>
        </p:spPr>
        <p:txBody>
          <a:bodyPr bIns="0" lIns="0" rIns="0" rtlCol="0" tIns="0" vert="horz" wrap="square">
            <a:spAutoFit/>
          </a:bodyPr>
          <a:lstStyle/>
          <a:p>
            <a:pPr marL="15403">
              <a:lnSpc>
                <a:spcPts val="1304"/>
              </a:lnSpc>
            </a:pPr>
            <a:fld id="{81D60167-4931-47E6-BA6A-407CBD079E47}" type="slidenum">
              <a:rPr dirty="0"/>
              <a:pPr marL="15403">
                <a:lnSpc>
                  <a:spcPts val="1304"/>
                </a:lnSpc>
              </a:pPr>
              <a:t>4</a:t>
            </a:fld>
            <a:endParaRPr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599" y="116676"/>
            <a:ext cx="77148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defTabSz="914400" eaLnBrk="1" hangingPunct="1" latinLnBrk="0" marL="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8" marL="7701">
              <a:spcBef>
                <a:spcPts val="67"/>
              </a:spcBef>
            </a:pPr>
            <a:r>
              <a:rPr dirty="0" lang="ru-RU">
                <a:solidFill>
                  <a:srgbClr val="BAB5AD"/>
                </a:solidFill>
                <a:latin typeface="Ubuntu"/>
                <a:cs typeface="Ubuntu"/>
              </a:rPr>
              <a:t>Новинки коллекции. Каталог </a:t>
            </a:r>
            <a:r>
              <a:rPr dirty="0" lang="ru-RU" smtClean="0">
                <a:solidFill>
                  <a:srgbClr val="BAB5AD"/>
                </a:solidFill>
                <a:latin typeface="Ubuntu"/>
                <a:cs typeface="Ubuntu"/>
              </a:rPr>
              <a:t>2025. Газовые варочные поверхности</a:t>
            </a:r>
            <a:endParaRPr dirty="0" lang="ru-RU">
              <a:solidFill>
                <a:prstClr val="black"/>
              </a:solidFill>
              <a:latin typeface="Ubuntu"/>
              <a:cs typeface="Ubuntu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" l="8" r="64" t="5"/>
          <a:stretch/>
        </p:blipFill>
        <p:spPr>
          <a:xfrm>
            <a:off x="457199" y="1820333"/>
            <a:ext cx="4428068" cy="37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2324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17327" y="2325753"/>
            <a:ext cx="5898028" cy="3739340"/>
          </a:xfrm>
          <a:prstGeom prst="rect">
            <a:avLst/>
          </a:prstGeom>
        </p:spPr>
        <p:txBody>
          <a:bodyPr bIns="0" lIns="0" rIns="0" rtlCol="0" tIns="58530" vert="horz" wrap="square">
            <a:spAutoFit/>
          </a:bodyPr>
          <a:lstStyle/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Материал поверхности</a:t>
            </a:r>
            <a:r>
              <a:rPr dirty="0" lang="ru-RU" smtClean="0" spc="-3" sz="1455">
                <a:latin typeface="Ubuntu Light"/>
                <a:cs typeface="Ubuntu Light"/>
              </a:rPr>
              <a:t>:</a:t>
            </a:r>
            <a:r>
              <a:rPr dirty="0" lang="en-US" smtClean="0" spc="-3" sz="1455">
                <a:latin typeface="Ubuntu Light"/>
                <a:cs typeface="Ubuntu Light"/>
              </a:rPr>
              <a:t> </a:t>
            </a:r>
            <a:r>
              <a:rPr dirty="0" lang="ru-RU" spc="-3" sz="1455">
                <a:latin typeface="Ubuntu Light"/>
                <a:cs typeface="Ubuntu Light"/>
              </a:rPr>
              <a:t>нержавеющая сталь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4 конфорки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Специальная конфорка </a:t>
            </a:r>
            <a:r>
              <a:rPr dirty="0" lang="en-US" spc="-3" sz="1455">
                <a:latin typeface="Ubuntu Light"/>
                <a:cs typeface="Ubuntu Light"/>
              </a:rPr>
              <a:t>WOK</a:t>
            </a:r>
            <a:r>
              <a:rPr dirty="0" lang="ru-RU" spc="-3" sz="1455">
                <a:latin typeface="Ubuntu Light"/>
                <a:cs typeface="Ubuntu Light"/>
              </a:rPr>
              <a:t> </a:t>
            </a:r>
            <a:r>
              <a:rPr dirty="0" lang="ru-RU" spc="-3" sz="1455">
                <a:solidFill>
                  <a:srgbClr val="FF0000"/>
                </a:solidFill>
                <a:latin typeface="Ubuntu Light"/>
                <a:cs typeface="Ubuntu Light"/>
              </a:rPr>
              <a:t>с двумя рядами </a:t>
            </a:r>
            <a:r>
              <a:rPr dirty="0" lang="ru-RU" smtClean="0" spc="-3" sz="1455">
                <a:latin typeface="Ubuntu Light"/>
                <a:cs typeface="Ubuntu Light"/>
              </a:rPr>
              <a:t>пламени </a:t>
            </a:r>
            <a:r>
              <a:rPr dirty="0" lang="ru-RU" spc="-3" sz="1455">
                <a:latin typeface="Ubuntu Light"/>
                <a:cs typeface="Ubuntu Light"/>
              </a:rPr>
              <a:t>(3,3 </a:t>
            </a:r>
            <a:r>
              <a:rPr dirty="0" lang="ru-RU" smtClean="0" spc="-3" sz="1455">
                <a:latin typeface="Ubuntu Light"/>
                <a:cs typeface="Ubuntu Light"/>
              </a:rPr>
              <a:t>кВт)</a:t>
            </a:r>
            <a:endParaRPr dirty="0" lang="ru-RU" smtClean="0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Решетки-держатели </a:t>
            </a:r>
            <a:r>
              <a:rPr dirty="0" lang="ru-RU" spc="-3" sz="1455">
                <a:latin typeface="Ubuntu Light"/>
                <a:cs typeface="Ubuntu Light"/>
              </a:rPr>
              <a:t>из чугуна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Система контроля гашения пламени «Газ-контроль»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err="1" lang="ru-RU" smtClean="0" spc="-3" sz="1455">
                <a:latin typeface="Ubuntu Light"/>
                <a:cs typeface="Ubuntu Light"/>
              </a:rPr>
              <a:t>Электроподжиг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Шнур питания с вилкой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В комплекте:</a:t>
            </a:r>
          </a:p>
          <a:p>
            <a:pPr indent="-207935" lvl="1" marL="492882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Переходники на баллонный газ</a:t>
            </a: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(</a:t>
            </a:r>
            <a:r>
              <a:rPr dirty="0" err="1" lang="ru-RU" spc="-3" sz="1455">
                <a:latin typeface="Ubuntu Light"/>
                <a:cs typeface="Ubuntu Light"/>
              </a:rPr>
              <a:t>ШхГхВ</a:t>
            </a:r>
            <a:r>
              <a:rPr dirty="0" lang="ru-RU" spc="-3" sz="1455">
                <a:latin typeface="Ubuntu Light"/>
                <a:cs typeface="Ubuntu Light"/>
              </a:rPr>
              <a:t>), мм: </a:t>
            </a:r>
            <a:r>
              <a:rPr dirty="0" lang="ru-RU" smtClean="0" spc="-3" sz="1455">
                <a:latin typeface="Ubuntu Light"/>
                <a:cs typeface="Ubuntu Light"/>
              </a:rPr>
              <a:t>585х505х95</a:t>
            </a: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для встраивания, мм: </a:t>
            </a:r>
            <a:r>
              <a:rPr dirty="0" lang="ru-RU" smtClean="0" spc="-3" sz="1455">
                <a:latin typeface="Ubuntu Light"/>
                <a:cs typeface="Ubuntu Light"/>
              </a:rPr>
              <a:t>560 х 480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поверхности: </a:t>
            </a:r>
            <a:r>
              <a:rPr dirty="0" lang="ru-RU" smtClean="0" spc="-3" sz="1455">
                <a:latin typeface="Ubuntu Light"/>
                <a:cs typeface="Ubuntu Light"/>
              </a:rPr>
              <a:t>черный, белый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регуляторов: </a:t>
            </a:r>
            <a:r>
              <a:rPr dirty="0" lang="ru-RU" smtClean="0" spc="-3" sz="1455">
                <a:latin typeface="Ubuntu Light"/>
                <a:cs typeface="Ubuntu Light"/>
              </a:rPr>
              <a:t>нержавеющая сталь</a:t>
            </a:r>
            <a:endParaRPr dirty="0" lang="ru-RU" spc="-3" sz="1455">
              <a:latin typeface="Ubuntu Light"/>
              <a:cs typeface="Ubuntu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9461" y="199738"/>
            <a:ext cx="8477799" cy="1156209"/>
          </a:xfrm>
          <a:prstGeom prst="rect">
            <a:avLst/>
          </a:prstGeom>
        </p:spPr>
        <p:txBody>
          <a:bodyPr anchor="ctr" bIns="0" lIns="0" rIns="0" rtlCol="0" tIns="234119" vert="horz" wrap="square">
            <a:spAutoFit/>
          </a:bodyPr>
          <a:lstStyle/>
          <a:p>
            <a:pPr marL="7701">
              <a:lnSpc>
                <a:spcPct val="100000"/>
              </a:lnSpc>
              <a:spcBef>
                <a:spcPts val="737"/>
              </a:spcBef>
            </a:pPr>
            <a:r>
              <a:rPr dirty="0" lang="ru-RU" spc="-3"/>
              <a:t>Газовая варочная </a:t>
            </a:r>
            <a:r>
              <a:rPr dirty="0" lang="ru-RU" smtClean="0" spc="-3"/>
              <a:t>поверхность</a:t>
            </a:r>
            <a:r>
              <a:rPr dirty="0" lang="ru-RU" spc="-3"/>
              <a:t/>
            </a:r>
            <a:br>
              <a:rPr dirty="0" lang="ru-RU" spc="-3"/>
            </a:br>
            <a:r>
              <a:rPr dirty="0" lang="en-US" spc="9" sz="1577">
                <a:solidFill>
                  <a:srgbClr val="787A79"/>
                </a:solidFill>
              </a:rPr>
              <a:t>HEG 638 X</a:t>
            </a:r>
            <a:endParaRPr dirty="0" spc="9" sz="1577">
              <a:solidFill>
                <a:srgbClr val="787A79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15355" y="634955"/>
            <a:ext cx="476325" cy="5587672"/>
          </a:xfrm>
          <a:custGeom>
            <a:avLst/>
            <a:gdLst/>
            <a:ahLst/>
            <a:cxnLst/>
            <a:rect b="b" l="l" r="r" t="t"/>
            <a:pathLst>
              <a:path h="9214485" w="785494">
                <a:moveTo>
                  <a:pt x="0" y="9214379"/>
                </a:moveTo>
                <a:lnTo>
                  <a:pt x="785316" y="9214379"/>
                </a:lnTo>
                <a:lnTo>
                  <a:pt x="785316" y="0"/>
                </a:lnTo>
                <a:lnTo>
                  <a:pt x="0" y="0"/>
                </a:lnTo>
                <a:lnTo>
                  <a:pt x="0" y="9214379"/>
                </a:lnTo>
                <a:close/>
              </a:path>
            </a:pathLst>
          </a:custGeom>
          <a:solidFill>
            <a:srgbClr val="F2F0ED"/>
          </a:solid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0410073" y="634955"/>
            <a:ext cx="829059" cy="226558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9" name="object 9"/>
          <p:cNvSpPr txBox="1">
            <a:spLocks noGrp="1"/>
          </p:cNvSpPr>
          <p:nvPr>
            <p:ph idx="4294967295" sz="quarter" type="sldNum"/>
          </p:nvPr>
        </p:nvSpPr>
        <p:spPr>
          <a:xfrm>
            <a:off x="11733346" y="6378307"/>
            <a:ext cx="294574" cy="166712"/>
          </a:xfrm>
          <a:prstGeom prst="rect">
            <a:avLst/>
          </a:prstGeom>
        </p:spPr>
        <p:txBody>
          <a:bodyPr bIns="0" lIns="0" rIns="0" rtlCol="0" tIns="0" vert="horz" wrap="square">
            <a:spAutoFit/>
          </a:bodyPr>
          <a:lstStyle/>
          <a:p>
            <a:pPr marL="15403">
              <a:lnSpc>
                <a:spcPts val="1304"/>
              </a:lnSpc>
            </a:pPr>
            <a:fld id="{81D60167-4931-47E6-BA6A-407CBD079E47}" type="slidenum">
              <a:rPr dirty="0"/>
              <a:pPr marL="15403">
                <a:lnSpc>
                  <a:spcPts val="1304"/>
                </a:lnSpc>
              </a:pPr>
              <a:t>5</a:t>
            </a:fld>
            <a:endParaRPr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599" y="116676"/>
            <a:ext cx="77148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defTabSz="914400" eaLnBrk="1" hangingPunct="1" latinLnBrk="0" marL="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8" marL="7701">
              <a:spcBef>
                <a:spcPts val="67"/>
              </a:spcBef>
            </a:pPr>
            <a:r>
              <a:rPr dirty="0" lang="ru-RU">
                <a:solidFill>
                  <a:srgbClr val="BAB5AD"/>
                </a:solidFill>
                <a:latin typeface="Ubuntu"/>
                <a:cs typeface="Ubuntu"/>
              </a:rPr>
              <a:t>Новинки коллекции. Каталог </a:t>
            </a:r>
            <a:r>
              <a:rPr dirty="0" lang="ru-RU" smtClean="0">
                <a:solidFill>
                  <a:srgbClr val="BAB5AD"/>
                </a:solidFill>
                <a:latin typeface="Ubuntu"/>
                <a:cs typeface="Ubuntu"/>
              </a:rPr>
              <a:t>2025. Газовые варочные поверхности</a:t>
            </a:r>
            <a:endParaRPr dirty="0" lang="ru-RU">
              <a:solidFill>
                <a:prstClr val="black"/>
              </a:solidFill>
              <a:latin typeface="Ubuntu"/>
              <a:cs typeface="Ubuntu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62"/>
          <a:stretch/>
        </p:blipFill>
        <p:spPr>
          <a:xfrm>
            <a:off x="504191" y="1721284"/>
            <a:ext cx="4550955" cy="413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67275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464020" y="2334461"/>
            <a:ext cx="5381880" cy="3451312"/>
          </a:xfrm>
          <a:prstGeom prst="rect">
            <a:avLst/>
          </a:prstGeom>
        </p:spPr>
        <p:txBody>
          <a:bodyPr bIns="0" lIns="0" rIns="0" rtlCol="0" tIns="58530" vert="horz" wrap="square">
            <a:spAutoFit/>
          </a:bodyPr>
          <a:lstStyle/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Материал поверхности</a:t>
            </a:r>
            <a:r>
              <a:rPr dirty="0" lang="ru-RU" smtClean="0" spc="-3" sz="1455">
                <a:latin typeface="Ubuntu Light"/>
                <a:cs typeface="Ubuntu Light"/>
              </a:rPr>
              <a:t>:</a:t>
            </a:r>
            <a:r>
              <a:rPr dirty="0" lang="en-US" smtClean="0" spc="-3" sz="1455">
                <a:latin typeface="Ubuntu Light"/>
                <a:cs typeface="Ubuntu Light"/>
              </a:rPr>
              <a:t> </a:t>
            </a:r>
            <a:r>
              <a:rPr dirty="0" lang="ru-RU" smtClean="0" spc="-3" sz="1455">
                <a:latin typeface="Ubuntu Light"/>
                <a:cs typeface="Ubuntu Light"/>
              </a:rPr>
              <a:t>нержавеющая сталь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4</a:t>
            </a:r>
            <a:r>
              <a:rPr dirty="0" lang="ru-RU" smtClean="0" spc="-3" sz="1455">
                <a:latin typeface="Ubuntu Light"/>
                <a:cs typeface="Ubuntu Light"/>
              </a:rPr>
              <a:t> конфорки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Решетки-держатели </a:t>
            </a:r>
            <a:r>
              <a:rPr dirty="0" lang="ru-RU" spc="-3" sz="1455">
                <a:latin typeface="Ubuntu Light"/>
                <a:cs typeface="Ubuntu Light"/>
              </a:rPr>
              <a:t>из чугуна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Система контроля гашения пламени «Газ-контроль»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err="1" lang="ru-RU" smtClean="0" spc="-3" sz="1455">
                <a:latin typeface="Ubuntu Light"/>
                <a:cs typeface="Ubuntu Light"/>
              </a:rPr>
              <a:t>Электроподжиг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Шнур питания с вилкой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В комплекте:</a:t>
            </a:r>
          </a:p>
          <a:p>
            <a:pPr indent="-207935" lvl="1" marL="492882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Переходники на баллонный газ</a:t>
            </a: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(</a:t>
            </a:r>
            <a:r>
              <a:rPr dirty="0" err="1" lang="ru-RU" spc="-3" sz="1455">
                <a:latin typeface="Ubuntu Light"/>
                <a:cs typeface="Ubuntu Light"/>
              </a:rPr>
              <a:t>ШхГхВ</a:t>
            </a:r>
            <a:r>
              <a:rPr dirty="0" lang="ru-RU" spc="-3" sz="1455">
                <a:latin typeface="Ubuntu Light"/>
                <a:cs typeface="Ubuntu Light"/>
              </a:rPr>
              <a:t>), мм: </a:t>
            </a:r>
            <a:r>
              <a:rPr dirty="0" lang="ru-RU" smtClean="0" spc="-3" sz="1455">
                <a:latin typeface="Ubuntu Light"/>
                <a:cs typeface="Ubuntu Light"/>
              </a:rPr>
              <a:t>585х505х95 </a:t>
            </a: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для встраивания, мм: </a:t>
            </a:r>
            <a:r>
              <a:rPr dirty="0" lang="ru-RU" smtClean="0" spc="-3" sz="1455">
                <a:latin typeface="Ubuntu Light"/>
                <a:cs typeface="Ubuntu Light"/>
              </a:rPr>
              <a:t>560 х 480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поверхности: </a:t>
            </a:r>
            <a:r>
              <a:rPr dirty="0" lang="ru-RU" smtClean="0" spc="-3" sz="1455">
                <a:latin typeface="Ubuntu Light"/>
                <a:cs typeface="Ubuntu Light"/>
              </a:rPr>
              <a:t>черный, белый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регуляторов: </a:t>
            </a:r>
            <a:r>
              <a:rPr dirty="0" lang="ru-RU" smtClean="0" spc="-3" sz="1455">
                <a:latin typeface="Ubuntu Light"/>
                <a:cs typeface="Ubuntu Light"/>
              </a:rPr>
              <a:t>нержавеющая сталь</a:t>
            </a:r>
            <a:endParaRPr dirty="0" lang="ru-RU" spc="-3" sz="1455">
              <a:latin typeface="Ubuntu Light"/>
              <a:cs typeface="Ubuntu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9461" y="199738"/>
            <a:ext cx="8477799" cy="1156209"/>
          </a:xfrm>
          <a:prstGeom prst="rect">
            <a:avLst/>
          </a:prstGeom>
        </p:spPr>
        <p:txBody>
          <a:bodyPr anchor="ctr" bIns="0" lIns="0" rIns="0" rtlCol="0" tIns="234119" vert="horz" wrap="square">
            <a:spAutoFit/>
          </a:bodyPr>
          <a:lstStyle/>
          <a:p>
            <a:pPr marL="7701">
              <a:lnSpc>
                <a:spcPct val="100000"/>
              </a:lnSpc>
              <a:spcBef>
                <a:spcPts val="737"/>
              </a:spcBef>
            </a:pPr>
            <a:r>
              <a:rPr dirty="0" lang="ru-RU" spc="-3"/>
              <a:t>Газовая варочная </a:t>
            </a:r>
            <a:r>
              <a:rPr dirty="0" lang="ru-RU" smtClean="0" spc="-3"/>
              <a:t>поверхность</a:t>
            </a:r>
            <a:r>
              <a:rPr dirty="0" lang="ru-RU" spc="-3"/>
              <a:t/>
            </a:r>
            <a:br>
              <a:rPr dirty="0" lang="ru-RU" spc="-3"/>
            </a:br>
            <a:r>
              <a:rPr dirty="0" lang="en-US" spc="9" sz="1577">
                <a:solidFill>
                  <a:srgbClr val="787A79"/>
                </a:solidFill>
              </a:rPr>
              <a:t>HEG 633 X</a:t>
            </a:r>
            <a:endParaRPr dirty="0" spc="9" sz="1577">
              <a:solidFill>
                <a:srgbClr val="787A79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15355" y="634955"/>
            <a:ext cx="476325" cy="5587672"/>
          </a:xfrm>
          <a:custGeom>
            <a:avLst/>
            <a:gdLst/>
            <a:ahLst/>
            <a:cxnLst/>
            <a:rect b="b" l="l" r="r" t="t"/>
            <a:pathLst>
              <a:path h="9214485" w="785494">
                <a:moveTo>
                  <a:pt x="0" y="9214379"/>
                </a:moveTo>
                <a:lnTo>
                  <a:pt x="785316" y="9214379"/>
                </a:lnTo>
                <a:lnTo>
                  <a:pt x="785316" y="0"/>
                </a:lnTo>
                <a:lnTo>
                  <a:pt x="0" y="0"/>
                </a:lnTo>
                <a:lnTo>
                  <a:pt x="0" y="9214379"/>
                </a:lnTo>
                <a:close/>
              </a:path>
            </a:pathLst>
          </a:custGeom>
          <a:solidFill>
            <a:srgbClr val="F2F0ED"/>
          </a:solid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0410073" y="634955"/>
            <a:ext cx="829059" cy="226558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9" name="object 9"/>
          <p:cNvSpPr txBox="1">
            <a:spLocks noGrp="1"/>
          </p:cNvSpPr>
          <p:nvPr>
            <p:ph idx="4294967295" sz="quarter" type="sldNum"/>
          </p:nvPr>
        </p:nvSpPr>
        <p:spPr>
          <a:xfrm>
            <a:off x="11733346" y="6378307"/>
            <a:ext cx="294574" cy="166712"/>
          </a:xfrm>
          <a:prstGeom prst="rect">
            <a:avLst/>
          </a:prstGeom>
        </p:spPr>
        <p:txBody>
          <a:bodyPr bIns="0" lIns="0" rIns="0" rtlCol="0" tIns="0" vert="horz" wrap="square">
            <a:spAutoFit/>
          </a:bodyPr>
          <a:lstStyle/>
          <a:p>
            <a:pPr marL="15403">
              <a:lnSpc>
                <a:spcPts val="1304"/>
              </a:lnSpc>
            </a:pPr>
            <a:fld id="{81D60167-4931-47E6-BA6A-407CBD079E47}" type="slidenum">
              <a:rPr dirty="0"/>
              <a:pPr marL="15403">
                <a:lnSpc>
                  <a:spcPts val="1304"/>
                </a:lnSpc>
              </a:pPr>
              <a:t>6</a:t>
            </a:fld>
            <a:endParaRPr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599" y="116676"/>
            <a:ext cx="77148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defTabSz="914400" eaLnBrk="1" hangingPunct="1" latinLnBrk="0" marL="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8" marL="7701">
              <a:spcBef>
                <a:spcPts val="67"/>
              </a:spcBef>
            </a:pPr>
            <a:r>
              <a:rPr dirty="0" lang="ru-RU">
                <a:solidFill>
                  <a:srgbClr val="BAB5AD"/>
                </a:solidFill>
                <a:latin typeface="Ubuntu"/>
                <a:cs typeface="Ubuntu"/>
              </a:rPr>
              <a:t>Новинки коллекции. Каталог </a:t>
            </a:r>
            <a:r>
              <a:rPr dirty="0" lang="ru-RU" smtClean="0">
                <a:solidFill>
                  <a:srgbClr val="BAB5AD"/>
                </a:solidFill>
                <a:latin typeface="Ubuntu"/>
                <a:cs typeface="Ubuntu"/>
              </a:rPr>
              <a:t>2025. Газовые варочные поверхности</a:t>
            </a:r>
            <a:endParaRPr dirty="0" lang="ru-RU">
              <a:solidFill>
                <a:prstClr val="black"/>
              </a:solidFill>
              <a:latin typeface="Ubuntu"/>
              <a:cs typeface="Ubuntu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/>
        </p:blipFill>
        <p:spPr>
          <a:xfrm>
            <a:off x="609599" y="1796952"/>
            <a:ext cx="4809685" cy="406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64196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974080" y="2334461"/>
            <a:ext cx="5759266" cy="3739340"/>
          </a:xfrm>
          <a:prstGeom prst="rect">
            <a:avLst/>
          </a:prstGeom>
        </p:spPr>
        <p:txBody>
          <a:bodyPr bIns="0" lIns="0" rIns="0" rtlCol="0" tIns="58530" vert="horz" wrap="square">
            <a:spAutoFit/>
          </a:bodyPr>
          <a:lstStyle/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Материал поверхности</a:t>
            </a:r>
            <a:r>
              <a:rPr dirty="0" lang="ru-RU" smtClean="0" spc="-3" sz="1455">
                <a:latin typeface="Ubuntu Light"/>
                <a:cs typeface="Ubuntu Light"/>
              </a:rPr>
              <a:t>:</a:t>
            </a:r>
            <a:r>
              <a:rPr dirty="0" lang="en-US" smtClean="0" spc="-3" sz="1455">
                <a:latin typeface="Ubuntu Light"/>
                <a:cs typeface="Ubuntu Light"/>
              </a:rPr>
              <a:t> </a:t>
            </a:r>
            <a:r>
              <a:rPr dirty="0" lang="ru-RU" smtClean="0" spc="-3" sz="1455">
                <a:latin typeface="Ubuntu Light"/>
                <a:cs typeface="Ubuntu Light"/>
              </a:rPr>
              <a:t>закаленное стекло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3 конфорки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Специальная конфорка </a:t>
            </a:r>
            <a:r>
              <a:rPr dirty="0" lang="en-US" spc="-3" sz="1455">
                <a:latin typeface="Ubuntu Light"/>
                <a:cs typeface="Ubuntu Light"/>
              </a:rPr>
              <a:t>WOK</a:t>
            </a:r>
            <a:r>
              <a:rPr dirty="0" lang="ru-RU" spc="-3" sz="1455">
                <a:latin typeface="Ubuntu Light"/>
                <a:cs typeface="Ubuntu Light"/>
              </a:rPr>
              <a:t> </a:t>
            </a:r>
            <a:r>
              <a:rPr dirty="0" lang="ru-RU" spc="-3" sz="1455">
                <a:solidFill>
                  <a:srgbClr val="FF0000"/>
                </a:solidFill>
                <a:latin typeface="Ubuntu Light"/>
                <a:cs typeface="Ubuntu Light"/>
              </a:rPr>
              <a:t>с двумя рядами </a:t>
            </a:r>
            <a:r>
              <a:rPr dirty="0" lang="ru-RU" spc="-3" sz="1455">
                <a:latin typeface="Ubuntu Light"/>
                <a:cs typeface="Ubuntu Light"/>
              </a:rPr>
              <a:t>пламени (3,3 </a:t>
            </a:r>
            <a:r>
              <a:rPr dirty="0" lang="ru-RU" smtClean="0" spc="-3" sz="1455">
                <a:latin typeface="Ubuntu Light"/>
                <a:cs typeface="Ubuntu Light"/>
              </a:rPr>
              <a:t>кВт)</a:t>
            </a:r>
            <a:endParaRPr dirty="0" lang="ru-RU" smtClean="0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Решетки-держатели </a:t>
            </a:r>
            <a:r>
              <a:rPr dirty="0" lang="ru-RU" spc="-3" sz="1455">
                <a:latin typeface="Ubuntu Light"/>
                <a:cs typeface="Ubuntu Light"/>
              </a:rPr>
              <a:t>из чугуна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Система контроля гашения пламени «Газ-контроль»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err="1" lang="ru-RU" smtClean="0" spc="-3" sz="1455">
                <a:latin typeface="Ubuntu Light"/>
                <a:cs typeface="Ubuntu Light"/>
              </a:rPr>
              <a:t>Электроподжиг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Шнур питания с вилкой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В комплекте:</a:t>
            </a:r>
          </a:p>
          <a:p>
            <a:pPr indent="-207935" lvl="1" marL="492882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Переходники на баллонный газ</a:t>
            </a: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(</a:t>
            </a:r>
            <a:r>
              <a:rPr dirty="0" err="1" lang="ru-RU" spc="-3" sz="1455">
                <a:latin typeface="Ubuntu Light"/>
                <a:cs typeface="Ubuntu Light"/>
              </a:rPr>
              <a:t>ШхГхВ</a:t>
            </a:r>
            <a:r>
              <a:rPr dirty="0" lang="ru-RU" spc="-3" sz="1455">
                <a:latin typeface="Ubuntu Light"/>
                <a:cs typeface="Ubuntu Light"/>
              </a:rPr>
              <a:t>), мм: </a:t>
            </a:r>
            <a:r>
              <a:rPr dirty="0" lang="ru-RU" smtClean="0" spc="-3" sz="1455">
                <a:latin typeface="Ubuntu Light"/>
                <a:cs typeface="Ubuntu Light"/>
              </a:rPr>
              <a:t>453х10х110</a:t>
            </a:r>
            <a:endParaRPr dirty="0" lang="en-US" smtClean="0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для встраивания, мм: </a:t>
            </a:r>
            <a:r>
              <a:rPr dirty="0" lang="ru-RU" smtClean="0" spc="-3" sz="1455">
                <a:latin typeface="Ubuntu Light"/>
                <a:cs typeface="Ubuntu Light"/>
              </a:rPr>
              <a:t>410 х 465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поверхности: </a:t>
            </a:r>
            <a:r>
              <a:rPr dirty="0" lang="ru-RU" smtClean="0" spc="-3" sz="1455">
                <a:latin typeface="Ubuntu Light"/>
                <a:cs typeface="Ubuntu Light"/>
              </a:rPr>
              <a:t>черный, белый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регуляторов: </a:t>
            </a:r>
            <a:r>
              <a:rPr dirty="0" lang="ru-RU" smtClean="0" spc="-3" sz="1455">
                <a:latin typeface="Ubuntu Light"/>
                <a:cs typeface="Ubuntu Light"/>
              </a:rPr>
              <a:t>черные</a:t>
            </a:r>
            <a:endParaRPr dirty="0" lang="ru-RU" spc="-3" sz="1455">
              <a:latin typeface="Ubuntu Light"/>
              <a:cs typeface="Ubuntu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1148" y="199738"/>
            <a:ext cx="8477799" cy="1156209"/>
          </a:xfrm>
          <a:prstGeom prst="rect">
            <a:avLst/>
          </a:prstGeom>
        </p:spPr>
        <p:txBody>
          <a:bodyPr anchor="ctr" bIns="0" lIns="0" rIns="0" rtlCol="0" tIns="234119" vert="horz" wrap="square">
            <a:spAutoFit/>
          </a:bodyPr>
          <a:lstStyle/>
          <a:p>
            <a:pPr marL="7701">
              <a:lnSpc>
                <a:spcPct val="100000"/>
              </a:lnSpc>
              <a:spcBef>
                <a:spcPts val="737"/>
              </a:spcBef>
            </a:pPr>
            <a:r>
              <a:rPr dirty="0" lang="ru-RU" spc="-3"/>
              <a:t>Газовая варочная </a:t>
            </a:r>
            <a:r>
              <a:rPr dirty="0" lang="ru-RU" smtClean="0" spc="-3"/>
              <a:t>поверхность</a:t>
            </a:r>
            <a:r>
              <a:rPr dirty="0" lang="ru-RU" spc="-3"/>
              <a:t/>
            </a:r>
            <a:br>
              <a:rPr dirty="0" lang="ru-RU" spc="-3"/>
            </a:br>
            <a:r>
              <a:rPr dirty="0" lang="en-US" spc="9" sz="1577">
                <a:solidFill>
                  <a:srgbClr val="787A79"/>
                </a:solidFill>
              </a:rPr>
              <a:t>HEG 425 </a:t>
            </a:r>
            <a:r>
              <a:rPr dirty="0" lang="en-US" smtClean="0" spc="9" sz="1577">
                <a:solidFill>
                  <a:srgbClr val="787A79"/>
                </a:solidFill>
              </a:rPr>
              <a:t>BG</a:t>
            </a:r>
            <a:r>
              <a:rPr dirty="0" lang="ru-RU" smtClean="0" spc="9" sz="1577">
                <a:solidFill>
                  <a:srgbClr val="787A79"/>
                </a:solidFill>
              </a:rPr>
              <a:t>,</a:t>
            </a:r>
            <a:r>
              <a:rPr dirty="0" lang="en-US" spc="9" sz="1577">
                <a:solidFill>
                  <a:srgbClr val="787A79"/>
                </a:solidFill>
              </a:rPr>
              <a:t> HEG 425 WG</a:t>
            </a:r>
            <a:endParaRPr dirty="0" spc="9" sz="1577">
              <a:solidFill>
                <a:srgbClr val="787A79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15355" y="634955"/>
            <a:ext cx="476325" cy="5587672"/>
          </a:xfrm>
          <a:custGeom>
            <a:avLst/>
            <a:gdLst/>
            <a:ahLst/>
            <a:cxnLst/>
            <a:rect b="b" l="l" r="r" t="t"/>
            <a:pathLst>
              <a:path h="9214485" w="785494">
                <a:moveTo>
                  <a:pt x="0" y="9214379"/>
                </a:moveTo>
                <a:lnTo>
                  <a:pt x="785316" y="9214379"/>
                </a:lnTo>
                <a:lnTo>
                  <a:pt x="785316" y="0"/>
                </a:lnTo>
                <a:lnTo>
                  <a:pt x="0" y="0"/>
                </a:lnTo>
                <a:lnTo>
                  <a:pt x="0" y="9214379"/>
                </a:lnTo>
                <a:close/>
              </a:path>
            </a:pathLst>
          </a:custGeom>
          <a:solidFill>
            <a:srgbClr val="F2F0ED"/>
          </a:solid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0410073" y="634955"/>
            <a:ext cx="829059" cy="226558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9" name="object 9"/>
          <p:cNvSpPr txBox="1">
            <a:spLocks noGrp="1"/>
          </p:cNvSpPr>
          <p:nvPr>
            <p:ph idx="4294967295" sz="quarter" type="sldNum"/>
          </p:nvPr>
        </p:nvSpPr>
        <p:spPr>
          <a:xfrm>
            <a:off x="11733346" y="6378307"/>
            <a:ext cx="294574" cy="166712"/>
          </a:xfrm>
          <a:prstGeom prst="rect">
            <a:avLst/>
          </a:prstGeom>
        </p:spPr>
        <p:txBody>
          <a:bodyPr bIns="0" lIns="0" rIns="0" rtlCol="0" tIns="0" vert="horz" wrap="square">
            <a:spAutoFit/>
          </a:bodyPr>
          <a:lstStyle/>
          <a:p>
            <a:pPr marL="15403">
              <a:lnSpc>
                <a:spcPts val="1304"/>
              </a:lnSpc>
            </a:pPr>
            <a:fld id="{81D60167-4931-47E6-BA6A-407CBD079E47}" type="slidenum">
              <a:rPr dirty="0"/>
              <a:pPr marL="15403">
                <a:lnSpc>
                  <a:spcPts val="1304"/>
                </a:lnSpc>
              </a:pPr>
              <a:t>7</a:t>
            </a:fld>
            <a:endParaRPr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599" y="116676"/>
            <a:ext cx="77148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defTabSz="914400" eaLnBrk="1" hangingPunct="1" latinLnBrk="0" marL="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8" marL="7701">
              <a:spcBef>
                <a:spcPts val="67"/>
              </a:spcBef>
            </a:pPr>
            <a:r>
              <a:rPr dirty="0" lang="ru-RU">
                <a:solidFill>
                  <a:srgbClr val="BAB5AD"/>
                </a:solidFill>
                <a:latin typeface="Ubuntu"/>
                <a:cs typeface="Ubuntu"/>
              </a:rPr>
              <a:t>Новинки коллекции. Каталог </a:t>
            </a:r>
            <a:r>
              <a:rPr dirty="0" lang="ru-RU" smtClean="0">
                <a:solidFill>
                  <a:srgbClr val="BAB5AD"/>
                </a:solidFill>
                <a:latin typeface="Ubuntu"/>
                <a:cs typeface="Ubuntu"/>
              </a:rPr>
              <a:t>2025. Газовые варочные поверхности</a:t>
            </a:r>
            <a:endParaRPr dirty="0" lang="ru-RU">
              <a:solidFill>
                <a:prstClr val="black"/>
              </a:solidFill>
              <a:latin typeface="Ubuntu"/>
              <a:cs typeface="Ubuntu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35"/>
          <a:stretch/>
        </p:blipFill>
        <p:spPr>
          <a:xfrm>
            <a:off x="114279" y="1439009"/>
            <a:ext cx="2963376" cy="33425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11"/>
          <a:stretch/>
        </p:blipFill>
        <p:spPr>
          <a:xfrm>
            <a:off x="3109732" y="2463391"/>
            <a:ext cx="2767193" cy="347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67795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759169" y="2334461"/>
            <a:ext cx="5797105" cy="3739340"/>
          </a:xfrm>
          <a:prstGeom prst="rect">
            <a:avLst/>
          </a:prstGeom>
        </p:spPr>
        <p:txBody>
          <a:bodyPr bIns="0" lIns="0" rIns="0" rtlCol="0" tIns="58530" vert="horz" wrap="square">
            <a:spAutoFit/>
          </a:bodyPr>
          <a:lstStyle/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Материал поверхности</a:t>
            </a:r>
            <a:r>
              <a:rPr dirty="0" lang="ru-RU" smtClean="0" spc="-3" sz="1455">
                <a:latin typeface="Ubuntu Light"/>
                <a:cs typeface="Ubuntu Light"/>
              </a:rPr>
              <a:t>:</a:t>
            </a:r>
            <a:r>
              <a:rPr dirty="0" lang="en-US" smtClean="0" spc="-3" sz="1455">
                <a:latin typeface="Ubuntu Light"/>
                <a:cs typeface="Ubuntu Light"/>
              </a:rPr>
              <a:t> </a:t>
            </a:r>
            <a:r>
              <a:rPr dirty="0" lang="ru-RU" smtClean="0" spc="-3" sz="1455">
                <a:latin typeface="Ubuntu Light"/>
                <a:cs typeface="Ubuntu Light"/>
              </a:rPr>
              <a:t>закаленное стекло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2</a:t>
            </a:r>
            <a:r>
              <a:rPr dirty="0" lang="ru-RU" smtClean="0" spc="-3" sz="1455">
                <a:latin typeface="Ubuntu Light"/>
                <a:cs typeface="Ubuntu Light"/>
              </a:rPr>
              <a:t> конфорки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Специальная конфорка </a:t>
            </a:r>
            <a:r>
              <a:rPr dirty="0" lang="en-US" spc="-3" sz="1455">
                <a:latin typeface="Ubuntu Light"/>
                <a:cs typeface="Ubuntu Light"/>
              </a:rPr>
              <a:t>WOK</a:t>
            </a:r>
            <a:r>
              <a:rPr dirty="0" lang="ru-RU" spc="-3" sz="1455">
                <a:latin typeface="Ubuntu Light"/>
                <a:cs typeface="Ubuntu Light"/>
              </a:rPr>
              <a:t> </a:t>
            </a:r>
            <a:r>
              <a:rPr dirty="0" lang="ru-RU" spc="-3" sz="1455">
                <a:solidFill>
                  <a:srgbClr val="FF0000"/>
                </a:solidFill>
                <a:latin typeface="Ubuntu Light"/>
                <a:cs typeface="Ubuntu Light"/>
              </a:rPr>
              <a:t>с двумя рядами </a:t>
            </a:r>
            <a:r>
              <a:rPr dirty="0" lang="ru-RU" spc="-3" sz="1455">
                <a:latin typeface="Ubuntu Light"/>
                <a:cs typeface="Ubuntu Light"/>
              </a:rPr>
              <a:t>пламени (3,3 </a:t>
            </a:r>
            <a:r>
              <a:rPr dirty="0" lang="ru-RU" smtClean="0" spc="-3" sz="1455">
                <a:latin typeface="Ubuntu Light"/>
                <a:cs typeface="Ubuntu Light"/>
              </a:rPr>
              <a:t>кВт)</a:t>
            </a:r>
            <a:endParaRPr dirty="0" lang="ru-RU" smtClean="0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Решетки-держатели </a:t>
            </a:r>
            <a:r>
              <a:rPr dirty="0" lang="ru-RU" spc="-3" sz="1455">
                <a:latin typeface="Ubuntu Light"/>
                <a:cs typeface="Ubuntu Light"/>
              </a:rPr>
              <a:t>из чугуна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Система контроля гашения пламени «Газ-контроль»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err="1" lang="ru-RU" smtClean="0" spc="-3" sz="1455">
                <a:latin typeface="Ubuntu Light"/>
                <a:cs typeface="Ubuntu Light"/>
              </a:rPr>
              <a:t>Электроподжиг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Шнур питания с вилкой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В комплекте:</a:t>
            </a:r>
          </a:p>
          <a:p>
            <a:pPr indent="-207935" lvl="1" marL="492882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Переходники на баллонный газ</a:t>
            </a: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(</a:t>
            </a:r>
            <a:r>
              <a:rPr dirty="0" err="1" lang="ru-RU" spc="-3" sz="1455">
                <a:latin typeface="Ubuntu Light"/>
                <a:cs typeface="Ubuntu Light"/>
              </a:rPr>
              <a:t>ШхГхВ</a:t>
            </a:r>
            <a:r>
              <a:rPr dirty="0" lang="ru-RU" spc="-3" sz="1455">
                <a:latin typeface="Ubuntu Light"/>
                <a:cs typeface="Ubuntu Light"/>
              </a:rPr>
              <a:t>), мм: </a:t>
            </a:r>
            <a:r>
              <a:rPr dirty="0" lang="ru-RU" smtClean="0" spc="-3" sz="1455">
                <a:latin typeface="Ubuntu Light"/>
                <a:cs typeface="Ubuntu Light"/>
              </a:rPr>
              <a:t>305х520х110</a:t>
            </a: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для встраивания, мм: </a:t>
            </a:r>
            <a:r>
              <a:rPr dirty="0" lang="ru-RU" smtClean="0" spc="-3" sz="1455">
                <a:latin typeface="Ubuntu Light"/>
                <a:cs typeface="Ubuntu Light"/>
              </a:rPr>
              <a:t>265 х 475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поверхности: </a:t>
            </a:r>
            <a:r>
              <a:rPr dirty="0" lang="ru-RU" smtClean="0" spc="-3" sz="1455">
                <a:latin typeface="Ubuntu Light"/>
                <a:cs typeface="Ubuntu Light"/>
              </a:rPr>
              <a:t>черный, белый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регуляторов: </a:t>
            </a:r>
            <a:r>
              <a:rPr dirty="0" lang="ru-RU" smtClean="0" spc="-3" sz="1455">
                <a:latin typeface="Ubuntu Light"/>
                <a:cs typeface="Ubuntu Light"/>
              </a:rPr>
              <a:t>черные</a:t>
            </a:r>
            <a:endParaRPr dirty="0" lang="ru-RU" spc="-3" sz="1455">
              <a:latin typeface="Ubuntu Light"/>
              <a:cs typeface="Ubuntu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1148" y="199738"/>
            <a:ext cx="8477799" cy="1156209"/>
          </a:xfrm>
          <a:prstGeom prst="rect">
            <a:avLst/>
          </a:prstGeom>
        </p:spPr>
        <p:txBody>
          <a:bodyPr anchor="ctr" bIns="0" lIns="0" rIns="0" rtlCol="0" tIns="234119" vert="horz" wrap="square">
            <a:spAutoFit/>
          </a:bodyPr>
          <a:lstStyle/>
          <a:p>
            <a:pPr marL="7701">
              <a:lnSpc>
                <a:spcPct val="100000"/>
              </a:lnSpc>
              <a:spcBef>
                <a:spcPts val="737"/>
              </a:spcBef>
            </a:pPr>
            <a:r>
              <a:rPr dirty="0" lang="ru-RU" spc="-3"/>
              <a:t>Газовая варочная </a:t>
            </a:r>
            <a:r>
              <a:rPr dirty="0" lang="ru-RU" smtClean="0" spc="-3"/>
              <a:t>поверхность</a:t>
            </a:r>
            <a:r>
              <a:rPr dirty="0" lang="ru-RU" spc="-3"/>
              <a:t/>
            </a:r>
            <a:br>
              <a:rPr dirty="0" lang="ru-RU" spc="-3"/>
            </a:br>
            <a:r>
              <a:rPr dirty="0" lang="en-US" spc="9" sz="1577">
                <a:solidFill>
                  <a:srgbClr val="787A79"/>
                </a:solidFill>
              </a:rPr>
              <a:t>HEG 325 </a:t>
            </a:r>
            <a:r>
              <a:rPr dirty="0" lang="en-US" smtClean="0" spc="9" sz="1577">
                <a:solidFill>
                  <a:srgbClr val="787A79"/>
                </a:solidFill>
              </a:rPr>
              <a:t>BG</a:t>
            </a:r>
            <a:r>
              <a:rPr dirty="0" lang="ru-RU" smtClean="0" spc="9" sz="1577">
                <a:solidFill>
                  <a:srgbClr val="787A79"/>
                </a:solidFill>
              </a:rPr>
              <a:t>,</a:t>
            </a:r>
            <a:r>
              <a:rPr dirty="0" lang="en-US" spc="9" sz="1577">
                <a:solidFill>
                  <a:srgbClr val="787A79"/>
                </a:solidFill>
              </a:rPr>
              <a:t> HEG 325 WG</a:t>
            </a:r>
            <a:endParaRPr dirty="0" spc="9" sz="1577">
              <a:solidFill>
                <a:srgbClr val="787A79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15355" y="634955"/>
            <a:ext cx="476325" cy="5587672"/>
          </a:xfrm>
          <a:custGeom>
            <a:avLst/>
            <a:gdLst/>
            <a:ahLst/>
            <a:cxnLst/>
            <a:rect b="b" l="l" r="r" t="t"/>
            <a:pathLst>
              <a:path h="9214485" w="785494">
                <a:moveTo>
                  <a:pt x="0" y="9214379"/>
                </a:moveTo>
                <a:lnTo>
                  <a:pt x="785316" y="9214379"/>
                </a:lnTo>
                <a:lnTo>
                  <a:pt x="785316" y="0"/>
                </a:lnTo>
                <a:lnTo>
                  <a:pt x="0" y="0"/>
                </a:lnTo>
                <a:lnTo>
                  <a:pt x="0" y="9214379"/>
                </a:lnTo>
                <a:close/>
              </a:path>
            </a:pathLst>
          </a:custGeom>
          <a:solidFill>
            <a:srgbClr val="F2F0ED"/>
          </a:solid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0410073" y="634955"/>
            <a:ext cx="829059" cy="226558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9" name="object 9"/>
          <p:cNvSpPr txBox="1">
            <a:spLocks noGrp="1"/>
          </p:cNvSpPr>
          <p:nvPr>
            <p:ph idx="4294967295" sz="quarter" type="sldNum"/>
          </p:nvPr>
        </p:nvSpPr>
        <p:spPr>
          <a:xfrm>
            <a:off x="11733346" y="6378307"/>
            <a:ext cx="294574" cy="166712"/>
          </a:xfrm>
          <a:prstGeom prst="rect">
            <a:avLst/>
          </a:prstGeom>
        </p:spPr>
        <p:txBody>
          <a:bodyPr bIns="0" lIns="0" rIns="0" rtlCol="0" tIns="0" vert="horz" wrap="square">
            <a:spAutoFit/>
          </a:bodyPr>
          <a:lstStyle/>
          <a:p>
            <a:pPr marL="15403">
              <a:lnSpc>
                <a:spcPts val="1304"/>
              </a:lnSpc>
            </a:pPr>
            <a:fld id="{81D60167-4931-47E6-BA6A-407CBD079E47}" type="slidenum">
              <a:rPr dirty="0"/>
              <a:pPr marL="15403">
                <a:lnSpc>
                  <a:spcPts val="1304"/>
                </a:lnSpc>
              </a:pPr>
              <a:t>8</a:t>
            </a:fld>
            <a:endParaRPr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599" y="116676"/>
            <a:ext cx="77148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defTabSz="914400" eaLnBrk="1" hangingPunct="1" latinLnBrk="0" marL="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8" marL="7701">
              <a:spcBef>
                <a:spcPts val="67"/>
              </a:spcBef>
            </a:pPr>
            <a:r>
              <a:rPr dirty="0" lang="ru-RU">
                <a:solidFill>
                  <a:srgbClr val="BAB5AD"/>
                </a:solidFill>
                <a:latin typeface="Ubuntu"/>
                <a:cs typeface="Ubuntu"/>
              </a:rPr>
              <a:t>Новинки коллекции. Каталог </a:t>
            </a:r>
            <a:r>
              <a:rPr dirty="0" lang="ru-RU" smtClean="0">
                <a:solidFill>
                  <a:srgbClr val="BAB5AD"/>
                </a:solidFill>
                <a:latin typeface="Ubuntu"/>
                <a:cs typeface="Ubuntu"/>
              </a:rPr>
              <a:t>2025. Газовые варочные поверхности</a:t>
            </a:r>
            <a:endParaRPr dirty="0" lang="ru-RU">
              <a:solidFill>
                <a:prstClr val="black"/>
              </a:solidFill>
              <a:latin typeface="Ubuntu"/>
              <a:cs typeface="Ubuntu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86"/>
          <a:stretch/>
        </p:blipFill>
        <p:spPr>
          <a:xfrm>
            <a:off x="509491" y="1447958"/>
            <a:ext cx="2157509" cy="3961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r="85"/>
          <a:stretch/>
        </p:blipFill>
        <p:spPr>
          <a:xfrm>
            <a:off x="2883681" y="2072105"/>
            <a:ext cx="2144606" cy="397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97170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512527" y="2334461"/>
            <a:ext cx="5817324" cy="3739340"/>
          </a:xfrm>
          <a:prstGeom prst="rect">
            <a:avLst/>
          </a:prstGeom>
        </p:spPr>
        <p:txBody>
          <a:bodyPr bIns="0" lIns="0" rIns="0" rtlCol="0" tIns="58530" vert="horz" wrap="square">
            <a:spAutoFit/>
          </a:bodyPr>
          <a:lstStyle/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Материал поверхности</a:t>
            </a:r>
            <a:r>
              <a:rPr dirty="0" lang="ru-RU" smtClean="0" spc="-3" sz="1455">
                <a:latin typeface="Ubuntu Light"/>
                <a:cs typeface="Ubuntu Light"/>
              </a:rPr>
              <a:t>:</a:t>
            </a:r>
            <a:r>
              <a:rPr dirty="0" lang="en-US" smtClean="0" spc="-3" sz="1455">
                <a:latin typeface="Ubuntu Light"/>
                <a:cs typeface="Ubuntu Light"/>
              </a:rPr>
              <a:t> </a:t>
            </a:r>
            <a:r>
              <a:rPr dirty="0" lang="ru-RU" smtClean="0" spc="-3" sz="1455">
                <a:latin typeface="Ubuntu Light"/>
                <a:cs typeface="Ubuntu Light"/>
              </a:rPr>
              <a:t>нержавеющая сталь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2</a:t>
            </a:r>
            <a:r>
              <a:rPr dirty="0" lang="ru-RU" smtClean="0" spc="-3" sz="1455">
                <a:latin typeface="Ubuntu Light"/>
                <a:cs typeface="Ubuntu Light"/>
              </a:rPr>
              <a:t> конфорки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Специальная конфорка </a:t>
            </a:r>
            <a:r>
              <a:rPr dirty="0" lang="en-US" spc="-3" sz="1455">
                <a:latin typeface="Ubuntu Light"/>
                <a:cs typeface="Ubuntu Light"/>
              </a:rPr>
              <a:t>WOK</a:t>
            </a:r>
            <a:r>
              <a:rPr dirty="0" lang="ru-RU" spc="-3" sz="1455">
                <a:latin typeface="Ubuntu Light"/>
                <a:cs typeface="Ubuntu Light"/>
              </a:rPr>
              <a:t> </a:t>
            </a:r>
            <a:r>
              <a:rPr dirty="0" lang="ru-RU" spc="-3" sz="1455">
                <a:solidFill>
                  <a:srgbClr val="FF0000"/>
                </a:solidFill>
                <a:latin typeface="Ubuntu Light"/>
                <a:cs typeface="Ubuntu Light"/>
              </a:rPr>
              <a:t>с двумя рядами </a:t>
            </a:r>
            <a:r>
              <a:rPr dirty="0" lang="ru-RU" spc="-3" sz="1455">
                <a:latin typeface="Ubuntu Light"/>
                <a:cs typeface="Ubuntu Light"/>
              </a:rPr>
              <a:t>пламени (3,3 </a:t>
            </a:r>
            <a:r>
              <a:rPr dirty="0" lang="ru-RU" smtClean="0" spc="-3" sz="1455">
                <a:latin typeface="Ubuntu Light"/>
                <a:cs typeface="Ubuntu Light"/>
              </a:rPr>
              <a:t>кВт)</a:t>
            </a:r>
            <a:endParaRPr dirty="0" lang="ru-RU" smtClean="0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Решетки-держатели </a:t>
            </a:r>
            <a:r>
              <a:rPr dirty="0" lang="ru-RU" spc="-3" sz="1455">
                <a:latin typeface="Ubuntu Light"/>
                <a:cs typeface="Ubuntu Light"/>
              </a:rPr>
              <a:t>из чугуна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mtClean="0" spc="-3" sz="1455">
                <a:latin typeface="Ubuntu Light"/>
                <a:cs typeface="Ubuntu Light"/>
              </a:rPr>
              <a:t>Система контроля гашения пламени «Газ-контроль»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err="1" lang="ru-RU" smtClean="0" spc="-3" sz="1455">
                <a:latin typeface="Ubuntu Light"/>
                <a:cs typeface="Ubuntu Light"/>
              </a:rPr>
              <a:t>Электроподжиг</a:t>
            </a:r>
            <a:endParaRPr dirty="0" lang="ru-RU" spc="-3" sz="1455">
              <a:latin typeface="Ubuntu Light"/>
              <a:cs typeface="Ubuntu Light"/>
            </a:endParaRP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Шнур питания с вилкой</a:t>
            </a:r>
          </a:p>
          <a:p>
            <a:pPr indent="-207935" marL="215636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В комплекте:</a:t>
            </a:r>
          </a:p>
          <a:p>
            <a:pPr indent="-207935" lvl="1" marL="492882" marR="3081">
              <a:spcBef>
                <a:spcPts val="461"/>
              </a:spcBef>
              <a:buClr>
                <a:schemeClr val="tx1">
                  <a:lumMod val="50000"/>
                  <a:lumOff val="50000"/>
                </a:schemeClr>
              </a:buClr>
              <a:buFont charset="2" panose="05000000000000000000" pitchFamily="2" typeface="Wingdings"/>
              <a:buChar char="§"/>
            </a:pPr>
            <a:r>
              <a:rPr dirty="0" lang="ru-RU" spc="-3" sz="1455">
                <a:latin typeface="Ubuntu Light"/>
                <a:cs typeface="Ubuntu Light"/>
              </a:rPr>
              <a:t>Переходники на баллонный газ</a:t>
            </a:r>
          </a:p>
          <a:p>
            <a:pPr marL="7701" marR="3081">
              <a:spcBef>
                <a:spcPts val="461"/>
              </a:spcBef>
            </a:pPr>
            <a:r>
              <a:rPr dirty="0" lang="ru-RU" smtClean="0" spc="-3" sz="1455">
                <a:latin typeface="Ubuntu Light"/>
                <a:cs typeface="Ubuntu Light"/>
              </a:rPr>
              <a:t>Размеры </a:t>
            </a:r>
            <a:r>
              <a:rPr dirty="0" lang="ru-RU" spc="-3" sz="1455">
                <a:latin typeface="Ubuntu Light"/>
                <a:cs typeface="Ubuntu Light"/>
              </a:rPr>
              <a:t>(</a:t>
            </a:r>
            <a:r>
              <a:rPr dirty="0" err="1" lang="ru-RU" spc="-3" sz="1455">
                <a:latin typeface="Ubuntu Light"/>
                <a:cs typeface="Ubuntu Light"/>
              </a:rPr>
              <a:t>ШхГхВ</a:t>
            </a:r>
            <a:r>
              <a:rPr dirty="0" lang="ru-RU" spc="-3" sz="1455">
                <a:latin typeface="Ubuntu Light"/>
                <a:cs typeface="Ubuntu Light"/>
              </a:rPr>
              <a:t>), мм: </a:t>
            </a:r>
            <a:r>
              <a:rPr dirty="0" lang="ru-RU" smtClean="0" spc="-3" sz="1455">
                <a:latin typeface="Ubuntu Light"/>
                <a:cs typeface="Ubuntu Light"/>
              </a:rPr>
              <a:t>310 </a:t>
            </a:r>
            <a:r>
              <a:rPr dirty="0" lang="ru-RU" spc="-3" sz="1455">
                <a:latin typeface="Ubuntu Light"/>
                <a:cs typeface="Ubuntu Light"/>
              </a:rPr>
              <a:t>х </a:t>
            </a:r>
            <a:r>
              <a:rPr dirty="0" lang="ru-RU" smtClean="0" spc="-3" sz="1455">
                <a:latin typeface="Ubuntu Light"/>
                <a:cs typeface="Ubuntu Light"/>
              </a:rPr>
              <a:t>510 </a:t>
            </a:r>
            <a:r>
              <a:rPr dirty="0" lang="ru-RU" spc="-3" sz="1455">
                <a:latin typeface="Ubuntu Light"/>
                <a:cs typeface="Ubuntu Light"/>
              </a:rPr>
              <a:t>х </a:t>
            </a:r>
            <a:r>
              <a:rPr dirty="0" lang="ru-RU" smtClean="0" spc="-3" sz="1455">
                <a:latin typeface="Ubuntu Light"/>
                <a:cs typeface="Ubuntu Light"/>
              </a:rPr>
              <a:t>95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Размеры для встраивания, мм: </a:t>
            </a:r>
            <a:r>
              <a:rPr dirty="0" lang="ru-RU" smtClean="0" spc="-3" sz="1455">
                <a:latin typeface="Ubuntu Light"/>
                <a:cs typeface="Ubuntu Light"/>
              </a:rPr>
              <a:t>265 х 475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поверхности: </a:t>
            </a:r>
            <a:r>
              <a:rPr dirty="0" lang="ru-RU" smtClean="0" spc="-3" sz="1455">
                <a:latin typeface="Ubuntu Light"/>
                <a:cs typeface="Ubuntu Light"/>
              </a:rPr>
              <a:t>нержавеющая сталь </a:t>
            </a:r>
            <a:endParaRPr dirty="0" lang="ru-RU" spc="-3" sz="1455">
              <a:latin typeface="Ubuntu Light"/>
              <a:cs typeface="Ubuntu Light"/>
            </a:endParaRPr>
          </a:p>
          <a:p>
            <a:pPr marL="7701" marR="3081">
              <a:spcBef>
                <a:spcPts val="461"/>
              </a:spcBef>
            </a:pPr>
            <a:r>
              <a:rPr dirty="0" lang="ru-RU" spc="-3" sz="1455">
                <a:latin typeface="Ubuntu Light"/>
                <a:cs typeface="Ubuntu Light"/>
              </a:rPr>
              <a:t>Цвет регуляторов: нержавеющая сталь 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1148" y="208051"/>
            <a:ext cx="8477799" cy="1156209"/>
          </a:xfrm>
          <a:prstGeom prst="rect">
            <a:avLst/>
          </a:prstGeom>
        </p:spPr>
        <p:txBody>
          <a:bodyPr anchor="ctr" bIns="0" lIns="0" rIns="0" rtlCol="0" tIns="234119" vert="horz" wrap="square">
            <a:spAutoFit/>
          </a:bodyPr>
          <a:lstStyle/>
          <a:p>
            <a:pPr marL="7701">
              <a:lnSpc>
                <a:spcPct val="100000"/>
              </a:lnSpc>
              <a:spcBef>
                <a:spcPts val="737"/>
              </a:spcBef>
            </a:pPr>
            <a:r>
              <a:rPr dirty="0" lang="ru-RU" spc="-3"/>
              <a:t>Газовая варочная </a:t>
            </a:r>
            <a:r>
              <a:rPr dirty="0" lang="ru-RU" smtClean="0" spc="-3"/>
              <a:t>поверхность</a:t>
            </a:r>
            <a:r>
              <a:rPr dirty="0" lang="ru-RU" spc="-3"/>
              <a:t/>
            </a:r>
            <a:br>
              <a:rPr dirty="0" lang="ru-RU" spc="-3"/>
            </a:br>
            <a:r>
              <a:rPr dirty="0" lang="en-US" spc="9" sz="1577">
                <a:solidFill>
                  <a:srgbClr val="787A79"/>
                </a:solidFill>
              </a:rPr>
              <a:t>HEG 330 X</a:t>
            </a:r>
            <a:endParaRPr dirty="0" spc="9" sz="1577">
              <a:solidFill>
                <a:srgbClr val="787A79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15355" y="634955"/>
            <a:ext cx="476325" cy="5587672"/>
          </a:xfrm>
          <a:custGeom>
            <a:avLst/>
            <a:gdLst/>
            <a:ahLst/>
            <a:cxnLst/>
            <a:rect b="b" l="l" r="r" t="t"/>
            <a:pathLst>
              <a:path h="9214485" w="785494">
                <a:moveTo>
                  <a:pt x="0" y="9214379"/>
                </a:moveTo>
                <a:lnTo>
                  <a:pt x="785316" y="9214379"/>
                </a:lnTo>
                <a:lnTo>
                  <a:pt x="785316" y="0"/>
                </a:lnTo>
                <a:lnTo>
                  <a:pt x="0" y="0"/>
                </a:lnTo>
                <a:lnTo>
                  <a:pt x="0" y="9214379"/>
                </a:lnTo>
                <a:close/>
              </a:path>
            </a:pathLst>
          </a:custGeom>
          <a:solidFill>
            <a:srgbClr val="F2F0ED"/>
          </a:solid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0410073" y="634955"/>
            <a:ext cx="829059" cy="226558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 sz="1092"/>
          </a:p>
        </p:txBody>
      </p:sp>
      <p:sp>
        <p:nvSpPr>
          <p:cNvPr id="9" name="object 9"/>
          <p:cNvSpPr txBox="1">
            <a:spLocks noGrp="1"/>
          </p:cNvSpPr>
          <p:nvPr>
            <p:ph idx="4294967295" sz="quarter" type="sldNum"/>
          </p:nvPr>
        </p:nvSpPr>
        <p:spPr>
          <a:xfrm>
            <a:off x="11733346" y="6378307"/>
            <a:ext cx="294574" cy="166712"/>
          </a:xfrm>
          <a:prstGeom prst="rect">
            <a:avLst/>
          </a:prstGeom>
        </p:spPr>
        <p:txBody>
          <a:bodyPr bIns="0" lIns="0" rIns="0" rtlCol="0" tIns="0" vert="horz" wrap="square">
            <a:spAutoFit/>
          </a:bodyPr>
          <a:lstStyle/>
          <a:p>
            <a:pPr marL="15403">
              <a:lnSpc>
                <a:spcPts val="1304"/>
              </a:lnSpc>
            </a:pPr>
            <a:fld id="{81D60167-4931-47E6-BA6A-407CBD079E47}" type="slidenum">
              <a:rPr dirty="0"/>
              <a:pPr marL="15403">
                <a:lnSpc>
                  <a:spcPts val="1304"/>
                </a:lnSpc>
              </a:pPr>
              <a:t>9</a:t>
            </a:fld>
            <a:endParaRPr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599" y="116676"/>
            <a:ext cx="77148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defTabSz="914400" eaLnBrk="1" hangingPunct="1" latinLnBrk="0" marL="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8" marL="7701">
              <a:spcBef>
                <a:spcPts val="67"/>
              </a:spcBef>
            </a:pPr>
            <a:r>
              <a:rPr dirty="0" lang="ru-RU">
                <a:solidFill>
                  <a:srgbClr val="BAB5AD"/>
                </a:solidFill>
                <a:latin typeface="Ubuntu"/>
                <a:cs typeface="Ubuntu"/>
              </a:rPr>
              <a:t>Новинки коллекции. Каталог </a:t>
            </a:r>
            <a:r>
              <a:rPr dirty="0" lang="ru-RU" smtClean="0">
                <a:solidFill>
                  <a:srgbClr val="BAB5AD"/>
                </a:solidFill>
                <a:latin typeface="Ubuntu"/>
                <a:cs typeface="Ubuntu"/>
              </a:rPr>
              <a:t>2025. Газовые варочные поверхности</a:t>
            </a:r>
            <a:endParaRPr dirty="0" lang="ru-RU">
              <a:solidFill>
                <a:prstClr val="black"/>
              </a:solidFill>
              <a:latin typeface="Ubuntu"/>
              <a:cs typeface="Ubuntu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r="25"/>
          <a:stretch/>
        </p:blipFill>
        <p:spPr>
          <a:xfrm>
            <a:off x="687747" y="1752600"/>
            <a:ext cx="2935987" cy="45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31600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797</Words>
  <Application>Microsoft Office PowerPoint</Application>
  <PresentationFormat>Широкоэкранный</PresentationFormat>
  <Paragraphs>163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Ubuntu</vt:lpstr>
      <vt:lpstr>Ubuntu Light</vt:lpstr>
      <vt:lpstr>Wingdings</vt:lpstr>
      <vt:lpstr>Тема Office</vt:lpstr>
      <vt:lpstr>Презентация</vt:lpstr>
      <vt:lpstr>Новинки прайс-листа январь 2025 </vt:lpstr>
      <vt:lpstr>Газовые варочные панели </vt:lpstr>
      <vt:lpstr>Газовая варочная поверхность HEG 675 BG, HEG 675 WG</vt:lpstr>
      <vt:lpstr>Газовая варочная поверхность HEG 615 BG</vt:lpstr>
      <vt:lpstr>Газовая варочная поверхность HEG 638 X</vt:lpstr>
      <vt:lpstr>Газовая варочная поверхность HEG 633 X</vt:lpstr>
      <vt:lpstr>Газовая варочная поверхность HEG 425 BG, HEG 425 WG</vt:lpstr>
      <vt:lpstr>Газовая варочная поверхность HEG 325 BG, HEG 325 WG</vt:lpstr>
      <vt:lpstr>Газовая варочная поверхность HEG 330 X</vt:lpstr>
      <vt:lpstr>Вытяжки</vt:lpstr>
      <vt:lpstr>Вытяжки  Bond 60 WG 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Газовая варочная панель HEV 321 B</dc:title>
  <dc:creator>Учетная запись Майкрософт</dc:creator>
  <cp:lastModifiedBy>Зудина Ирина</cp:lastModifiedBy>
  <cp:revision>87</cp:revision>
  <dcterms:created xsi:type="dcterms:W3CDTF">2022-03-21T08:45:48Z</dcterms:created>
  <dcterms:modified xsi:type="dcterms:W3CDTF">2025-01-15T15:09:43Z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13651997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S10.3.1</vt:lpwstr>
  </property>
</Properties>
</file>