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sldIdLst>
    <p:sldId id="258" r:id="rId2"/>
    <p:sldId id="262" r:id="rId3"/>
    <p:sldId id="356" r:id="rId4"/>
    <p:sldId id="263" r:id="rId5"/>
    <p:sldId id="357" r:id="rId6"/>
    <p:sldId id="363" r:id="rId7"/>
    <p:sldId id="281" r:id="rId8"/>
    <p:sldId id="285" r:id="rId9"/>
    <p:sldId id="330" r:id="rId10"/>
  </p:sldIdLst>
  <p:sldSz cx="12192000" cy="6858000"/>
  <p:notesSz cx="6858000" cy="9144000"/>
  <p:embeddedFontLst>
    <p:embeddedFont>
      <p:font typeface="Mont ExtraLight DEMO" panose="020B0604020202020204" charset="0"/>
      <p:regular r:id="rId12"/>
    </p:embeddedFont>
    <p:embeddedFont>
      <p:font typeface="Microsoft YaHei" panose="020B0503020204020204" pitchFamily="34" charset="-122"/>
      <p:regular r:id="rId13"/>
      <p:bold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Mont Thin" panose="020B0604020202020204" charset="0"/>
      <p:regular r:id="rId21"/>
    </p:embeddedFont>
    <p:embeddedFont>
      <p:font typeface="FuturaLightCTT" panose="020B0604020202020204" charset="0"/>
      <p:regular r:id="rId2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5F633-C600-4674-A25F-6DCCAD321D57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9E90E8-C9E5-4B26-B60A-FC45EE3386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211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8D3AE-280D-4485-A327-C8BC4ADE64F7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1447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C62A9C-6547-4C02-87AE-A54A3C6F9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F03B426-AC34-4C17-8502-7D63CEC70C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E07CE6-CE6D-4D38-8B86-83827C1F2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D4A80-B3E2-4072-AA7D-1E2A1F090AAC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B91EB1-C3A9-453E-BE08-8D1924039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D0CE77-B3C8-4F84-8409-6464E1C1D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3726-0159-4BCD-9A5D-59478A199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154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FEC3BB-8727-4E68-BED6-3AFC1ADE4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144C987-BA17-4E52-8DCB-DA803DD795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F7DE52-2088-4953-A074-99CC3148A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D4A80-B3E2-4072-AA7D-1E2A1F090AAC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C5CD3D-7BED-4EA0-80A5-7F23145D9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A3A0F8-81F8-4C4C-95DD-B78619256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3726-0159-4BCD-9A5D-59478A199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622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5068FFC-206E-43A2-AEEC-D94147AAF9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9F7108C-E36B-43C4-8990-A6EE4489A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47A660-4236-4411-9C38-C3F6E806A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D4A80-B3E2-4072-AA7D-1E2A1F090AAC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89D081-283D-42AF-BEB0-FFD05C29B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D4AB3C-4D9B-415A-8CD6-DBF9AAF13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3726-0159-4BCD-9A5D-59478A199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449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C50055-79CE-44B2-8F55-0DE5656A7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B2749E-0506-4828-90C9-83225FEAA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C20865-BDBB-4AB6-877A-059E3F471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D4A80-B3E2-4072-AA7D-1E2A1F090AAC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A2E3E2-E9BC-41FA-9972-8A3829278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E7719-52AE-4D59-8CDE-8A1FF01E7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3726-0159-4BCD-9A5D-59478A199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387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7108CF-FE01-45A4-AF11-929659E01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E64C18-2E40-4D7F-AA0E-809F02B11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C7AB58-7BB3-4F69-B139-21953315F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D4A80-B3E2-4072-AA7D-1E2A1F090AAC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5C9D8C-80C7-425E-8EFD-58318E07D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2360CD-6D07-4BE9-97FF-63307A95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3726-0159-4BCD-9A5D-59478A199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813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9135C1-EF0B-4BC5-B8D8-BF868483D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A21D53-8EB2-4ED0-8DAC-A2905D9D4B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F8C847A-1023-431E-AAE8-FA6F89CCEA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620313-CEDF-45D5-838F-C35520F22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D4A80-B3E2-4072-AA7D-1E2A1F090AAC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15FA26-AB29-4DEA-90D8-14039FA88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A858EA-7595-46A4-A3BF-0B785157E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3726-0159-4BCD-9A5D-59478A199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205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F3CD70-CC01-4FF6-8463-979084E1D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B58130-6B48-4FA2-A0D1-F2183F0C9E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94EB16A-6258-4069-99CC-9B450D17D4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7F5FA7E-ED22-416F-84C7-992D43AF3B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0E6EFB4-BE64-425F-854A-7EF1E645C9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4A1DF6E-470D-488C-A1C3-139CDC19A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D4A80-B3E2-4072-AA7D-1E2A1F090AAC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1F1D6EB-B2F1-4CE0-B134-9FE392A11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7780CEF-2481-4A43-A62A-17F0935D6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3726-0159-4BCD-9A5D-59478A199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657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5F1C01-2FA3-4265-B144-B9DC48E9B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46EB762-C002-4E5C-825D-E6793E497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D4A80-B3E2-4072-AA7D-1E2A1F090AAC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B99DFF6-0FA0-4F5A-AA31-2405B72F3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920BDC2-0B3E-42D9-8DF8-C926AA7E6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3726-0159-4BCD-9A5D-59478A199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642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911689F-3C5D-4CC6-9A5A-6F6007628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D4A80-B3E2-4072-AA7D-1E2A1F090AAC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189520D-A4CA-4EBF-88B7-FFD738D3C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D6F684B-3F32-4C2B-9AB7-5B302BCA0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3726-0159-4BCD-9A5D-59478A199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16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B3E228-EB04-407A-B36F-3A76615CC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5ADB88-99C4-4406-8542-E4D38B2A2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1ABD4-E3C2-4309-8A2F-588E17068B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F4EF318-65B5-4B70-9A06-CF0652D80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D4A80-B3E2-4072-AA7D-1E2A1F090AAC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6C28412-F6B1-4E7B-BC33-88599DA00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39F757-D2E5-4720-A9B1-3FBAF1FA9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3726-0159-4BCD-9A5D-59478A199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939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A9646B-0960-4E8C-9808-BD0FF11BA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EB96D76-1AAC-4161-A880-6461009F85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2515274-0F2E-493B-9482-1C764380ED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4F4B3C-8DB2-4877-8996-76D23F4E8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D4A80-B3E2-4072-AA7D-1E2A1F090AAC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D424993-063D-445C-8D4D-7F54BFB1A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31BF3C3-8569-4DA3-8F15-AC59AB887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3726-0159-4BCD-9A5D-59478A199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671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2D444-E4F6-4629-8366-0F48FD81A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F677F6-2BA5-4603-874F-EDE0DCB6F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CD1876-5252-4380-B56C-14431FB03F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D4A80-B3E2-4072-AA7D-1E2A1F090AAC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1748A1-D4AA-40D8-BA3A-EED402FB9B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9818D3-5CCB-4948-B391-66DD3CEBF3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D3726-0159-4BCD-9A5D-59478A199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23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83176" y="128745"/>
            <a:ext cx="11075423" cy="14241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Mont Thin" panose="00000300000000000000" pitchFamily="2" charset="0"/>
              </a:rPr>
              <a:t>Бытовая техника                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Mont Thin" panose="00000300000000000000" pitchFamily="2" charset="0"/>
              </a:rPr>
              <a:t>Kitchen Partners </a:t>
            </a:r>
            <a:endParaRPr lang="ru-RU" sz="4000" dirty="0">
              <a:solidFill>
                <a:schemeClr val="tx1">
                  <a:lumMod val="65000"/>
                  <a:lumOff val="35000"/>
                </a:schemeClr>
              </a:solidFill>
              <a:latin typeface="Mont Thin" panose="00000300000000000000" pitchFamily="2" charset="0"/>
            </a:endParaRPr>
          </a:p>
          <a:p>
            <a:pPr algn="ctr">
              <a:buNone/>
            </a:pPr>
            <a:r>
              <a:rPr lang="ru-RU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 Thin" panose="00000300000000000000" pitchFamily="2" charset="0"/>
              </a:rPr>
              <a:t> </a:t>
            </a:r>
            <a:endParaRPr lang="ru-RU" sz="3600" b="1" dirty="0">
              <a:solidFill>
                <a:schemeClr val="tx1">
                  <a:lumMod val="65000"/>
                  <a:lumOff val="35000"/>
                </a:schemeClr>
              </a:solidFill>
              <a:latin typeface="Mont Thin" panose="00000300000000000000" pitchFamily="2" charset="0"/>
            </a:endParaRPr>
          </a:p>
          <a:p>
            <a:pPr>
              <a:buNone/>
            </a:pP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Mont Thin" panose="00000300000000000000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58300" y="6028640"/>
            <a:ext cx="973344" cy="52322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 Thin" panose="00000300000000000000" pitchFamily="2" charset="0"/>
              </a:rPr>
              <a:t>2023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42898AD-4367-4462-937B-5F362A193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791" y="847725"/>
            <a:ext cx="5329430" cy="3933627"/>
          </a:xfrm>
          <a:prstGeom prst="rect">
            <a:avLst/>
          </a:prstGeom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D1F2DEEB-3D87-4E3E-BE99-3B41DEE3EB87}"/>
              </a:ext>
            </a:extLst>
          </p:cNvPr>
          <p:cNvCxnSpPr>
            <a:cxnSpLocks/>
          </p:cNvCxnSpPr>
          <p:nvPr/>
        </p:nvCxnSpPr>
        <p:spPr>
          <a:xfrm>
            <a:off x="6286500" y="266700"/>
            <a:ext cx="0" cy="617220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F2FB6A3-6CCB-4A59-B0B6-410A7ED79FA7}"/>
              </a:ext>
            </a:extLst>
          </p:cNvPr>
          <p:cNvCxnSpPr/>
          <p:nvPr/>
        </p:nvCxnSpPr>
        <p:spPr>
          <a:xfrm>
            <a:off x="612954" y="847725"/>
            <a:ext cx="6315075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9E1786C1-3A73-4C2B-8BA6-B07293377265}"/>
              </a:ext>
            </a:extLst>
          </p:cNvPr>
          <p:cNvCxnSpPr>
            <a:cxnSpLocks/>
          </p:cNvCxnSpPr>
          <p:nvPr/>
        </p:nvCxnSpPr>
        <p:spPr>
          <a:xfrm>
            <a:off x="3947634" y="5838627"/>
            <a:ext cx="7806216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28177CD-CCDF-49D8-AF21-47920FB6AC4C}"/>
              </a:ext>
            </a:extLst>
          </p:cNvPr>
          <p:cNvSpPr txBox="1"/>
          <p:nvPr/>
        </p:nvSpPr>
        <p:spPr>
          <a:xfrm>
            <a:off x="6981781" y="5967084"/>
            <a:ext cx="4586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latin typeface="Mont Thin" panose="00000300000000000000" pitchFamily="2" charset="0"/>
            </a:endParaRPr>
          </a:p>
          <a:p>
            <a:r>
              <a:rPr lang="ru-RU" dirty="0">
                <a:latin typeface="Mont Thin" panose="00000300000000000000" pitchFamily="2" charset="0"/>
              </a:rPr>
              <a:t>** Срок поставки – </a:t>
            </a:r>
            <a:r>
              <a:rPr lang="ru-RU" b="1" dirty="0">
                <a:latin typeface="Mont Thin" panose="00000300000000000000" pitchFamily="2" charset="0"/>
              </a:rPr>
              <a:t>с 15 октября 2023</a:t>
            </a:r>
          </a:p>
        </p:txBody>
      </p:sp>
      <p:pic>
        <p:nvPicPr>
          <p:cNvPr id="11" name="object 4">
            <a:extLst>
              <a:ext uri="{FF2B5EF4-FFF2-40B4-BE49-F238E27FC236}">
                <a16:creationId xmlns:a16="http://schemas.microsoft.com/office/drawing/2014/main" id="{01B17F4F-4916-4B57-B97E-EB468CD5064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989824" y="0"/>
            <a:ext cx="202177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EB101B-AD83-4C9C-8A1F-89DFA5A4C9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15" y="923857"/>
            <a:ext cx="5299835" cy="48478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BCD9F3-F5FA-4543-A74A-890E38D1A182}"/>
              </a:ext>
            </a:extLst>
          </p:cNvPr>
          <p:cNvSpPr txBox="1"/>
          <p:nvPr/>
        </p:nvSpPr>
        <p:spPr>
          <a:xfrm>
            <a:off x="6657975" y="5181600"/>
            <a:ext cx="5234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Mont Thin" panose="00000300000000000000" pitchFamily="2" charset="0"/>
              </a:rPr>
              <a:t>Защищенный ассортимент</a:t>
            </a:r>
          </a:p>
        </p:txBody>
      </p:sp>
    </p:spTree>
    <p:extLst>
      <p:ext uri="{BB962C8B-B14F-4D97-AF65-F5344CB8AC3E}">
        <p14:creationId xmlns:p14="http://schemas.microsoft.com/office/powerpoint/2010/main" val="1418533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4">
            <a:extLst>
              <a:ext uri="{FF2B5EF4-FFF2-40B4-BE49-F238E27FC236}">
                <a16:creationId xmlns:a16="http://schemas.microsoft.com/office/drawing/2014/main" id="{BD234849-98D1-4198-A7A3-6E49685B827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89824" y="0"/>
            <a:ext cx="202177" cy="6858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71D5581-E5A8-4C25-9CBD-DD18993C0714}"/>
              </a:ext>
            </a:extLst>
          </p:cNvPr>
          <p:cNvSpPr txBox="1"/>
          <p:nvPr/>
        </p:nvSpPr>
        <p:spPr>
          <a:xfrm>
            <a:off x="6680083" y="796095"/>
            <a:ext cx="5849895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FuturaLightCTT" pitchFamily="2" charset="0"/>
              </a:rPr>
              <a:t>Объем камеры духового шкафа: </a:t>
            </a:r>
            <a:r>
              <a:rPr lang="ru-RU" sz="1400" b="1" dirty="0">
                <a:latin typeface="FuturaLightCTT" pitchFamily="2" charset="0"/>
              </a:rPr>
              <a:t>78 л</a:t>
            </a:r>
            <a:endParaRPr lang="ru-RU" sz="1400" dirty="0">
              <a:latin typeface="FuturaLightCTT" pitchFamily="2" charset="0"/>
            </a:endParaRPr>
          </a:p>
          <a:p>
            <a:r>
              <a:rPr lang="ru-RU" sz="1400" dirty="0">
                <a:latin typeface="FuturaLightCTT" pitchFamily="2" charset="0"/>
              </a:rPr>
              <a:t>• Мультифункциональная духовка</a:t>
            </a:r>
          </a:p>
          <a:p>
            <a:r>
              <a:rPr lang="ru-RU" sz="1400" dirty="0">
                <a:latin typeface="FuturaLightCTT" pitchFamily="2" charset="0"/>
              </a:rPr>
              <a:t>• Количество режимов работы: </a:t>
            </a:r>
            <a:r>
              <a:rPr lang="ru-RU" sz="1400" b="1" dirty="0">
                <a:latin typeface="FuturaLightCTT" pitchFamily="2" charset="0"/>
              </a:rPr>
              <a:t>8</a:t>
            </a:r>
          </a:p>
          <a:p>
            <a:r>
              <a:rPr lang="ru-RU" sz="1400" b="1" dirty="0">
                <a:latin typeface="FuturaLightCTT" pitchFamily="2" charset="0"/>
              </a:rPr>
              <a:t>свет, размораживание, нижний нагрев, нижний + верхний нагрев, гриль,</a:t>
            </a:r>
          </a:p>
          <a:p>
            <a:r>
              <a:rPr lang="ru-RU" sz="1400" b="1" dirty="0">
                <a:latin typeface="FuturaLightCTT" pitchFamily="2" charset="0"/>
              </a:rPr>
              <a:t>гриль + конвекция, двойной гриль + конвекция</a:t>
            </a:r>
          </a:p>
          <a:p>
            <a:r>
              <a:rPr lang="ru-RU" sz="1400" dirty="0">
                <a:latin typeface="FuturaLightCTT" pitchFamily="2" charset="0"/>
              </a:rPr>
              <a:t>• Программируемый таймер с автоотключением</a:t>
            </a:r>
          </a:p>
          <a:p>
            <a:r>
              <a:rPr lang="ru-RU" sz="1400" dirty="0">
                <a:latin typeface="FuturaLightCTT" pitchFamily="2" charset="0"/>
              </a:rPr>
              <a:t>• Управление: </a:t>
            </a:r>
            <a:r>
              <a:rPr lang="ru-RU" sz="1400" b="1" dirty="0">
                <a:latin typeface="FuturaLightCTT" pitchFamily="2" charset="0"/>
              </a:rPr>
              <a:t>утапливаемые переключатели </a:t>
            </a:r>
          </a:p>
          <a:p>
            <a:r>
              <a:rPr lang="ru-RU" sz="1400" dirty="0">
                <a:latin typeface="FuturaLightCTT" pitchFamily="2" charset="0"/>
              </a:rPr>
              <a:t>• Очистка камеры духовки: эмаль легкой очистки</a:t>
            </a:r>
          </a:p>
          <a:p>
            <a:r>
              <a:rPr lang="ru-RU" sz="1400" dirty="0">
                <a:latin typeface="FuturaLightCTT" pitchFamily="2" charset="0"/>
              </a:rPr>
              <a:t>• Количество стёкол дверцы: 2</a:t>
            </a:r>
          </a:p>
          <a:p>
            <a:r>
              <a:rPr lang="ru-RU" sz="1400" dirty="0">
                <a:latin typeface="FuturaLightCTT" pitchFamily="2" charset="0"/>
              </a:rPr>
              <a:t>• Внутреннее стекло </a:t>
            </a:r>
            <a:r>
              <a:rPr lang="en-US" sz="1400" dirty="0">
                <a:latin typeface="FuturaLightCTT" pitchFamily="2" charset="0"/>
              </a:rPr>
              <a:t>LOW-E(</a:t>
            </a:r>
            <a:r>
              <a:rPr lang="ru-RU" sz="1400" dirty="0">
                <a:latin typeface="FuturaLightCTT" pitchFamily="2" charset="0"/>
              </a:rPr>
              <a:t>Энергосберегающее стекло) </a:t>
            </a:r>
          </a:p>
          <a:p>
            <a:r>
              <a:rPr lang="ru-RU" sz="1400" dirty="0">
                <a:latin typeface="FuturaLightCTT" pitchFamily="2" charset="0"/>
              </a:rPr>
              <a:t>• Внутреннее съёмное стекло лёгкой очистки</a:t>
            </a:r>
          </a:p>
          <a:p>
            <a:r>
              <a:rPr lang="ru-RU" sz="1400" dirty="0">
                <a:latin typeface="FuturaLightCTT" pitchFamily="2" charset="0"/>
              </a:rPr>
              <a:t>• </a:t>
            </a:r>
            <a:r>
              <a:rPr lang="ru-RU" sz="1400" b="1" dirty="0">
                <a:latin typeface="FuturaLightCTT" pitchFamily="2" charset="0"/>
              </a:rPr>
              <a:t>Стекла – </a:t>
            </a:r>
            <a:r>
              <a:rPr lang="en-US" sz="1400" b="1" dirty="0">
                <a:latin typeface="FuturaLightCTT" pitchFamily="2" charset="0"/>
              </a:rPr>
              <a:t>SCHOTT CERAN</a:t>
            </a:r>
            <a:endParaRPr lang="ru-RU" sz="1400" b="1" dirty="0">
              <a:latin typeface="FuturaLightCTT" pitchFamily="2" charset="0"/>
            </a:endParaRPr>
          </a:p>
          <a:p>
            <a:r>
              <a:rPr lang="ru-RU" sz="1400" dirty="0">
                <a:latin typeface="FuturaLightCTT" pitchFamily="2" charset="0"/>
              </a:rPr>
              <a:t>•Хромированные направляющие</a:t>
            </a:r>
            <a:endParaRPr lang="en-US" sz="1400" dirty="0">
              <a:latin typeface="FuturaLightCTT" pitchFamily="2" charset="0"/>
            </a:endParaRPr>
          </a:p>
          <a:p>
            <a:r>
              <a:rPr lang="ru-RU" sz="1400" dirty="0">
                <a:latin typeface="FuturaLightCTT" pitchFamily="2" charset="0"/>
              </a:rPr>
              <a:t>• </a:t>
            </a:r>
            <a:r>
              <a:rPr lang="ru-RU" sz="1400" b="1" dirty="0">
                <a:latin typeface="FuturaLightCTT" pitchFamily="2" charset="0"/>
              </a:rPr>
              <a:t>Телескопические направляющие</a:t>
            </a:r>
          </a:p>
          <a:p>
            <a:r>
              <a:rPr lang="ru-RU" sz="1400" dirty="0">
                <a:latin typeface="FuturaLightCTT" pitchFamily="2" charset="0"/>
              </a:rPr>
              <a:t>• Комплектация: 1 стандартный противень с</a:t>
            </a:r>
          </a:p>
          <a:p>
            <a:r>
              <a:rPr lang="ru-RU" sz="1400" dirty="0">
                <a:latin typeface="FuturaLightCTT" pitchFamily="2" charset="0"/>
              </a:rPr>
              <a:t>антипригарным покрытием, хромированная решётка </a:t>
            </a:r>
          </a:p>
          <a:p>
            <a:r>
              <a:rPr lang="ru-RU" sz="1400" dirty="0">
                <a:latin typeface="FuturaLightCTT" pitchFamily="2" charset="0"/>
              </a:rPr>
              <a:t>• Материал панели управления: стекло</a:t>
            </a:r>
          </a:p>
          <a:p>
            <a:r>
              <a:rPr lang="ru-RU" sz="1400" dirty="0">
                <a:latin typeface="FuturaLightCTT" pitchFamily="2" charset="0"/>
              </a:rPr>
              <a:t>• Цвет ручки</a:t>
            </a:r>
            <a:r>
              <a:rPr lang="en-US" sz="1400" dirty="0">
                <a:latin typeface="FuturaLightCTT" pitchFamily="2" charset="0"/>
              </a:rPr>
              <a:t> </a:t>
            </a:r>
            <a:r>
              <a:rPr lang="ru-RU" sz="1400" dirty="0">
                <a:latin typeface="FuturaLightCTT" pitchFamily="2" charset="0"/>
              </a:rPr>
              <a:t>и переключателей: черная</a:t>
            </a:r>
          </a:p>
          <a:p>
            <a:endParaRPr lang="ru-RU" sz="1400" dirty="0">
              <a:effectLst/>
              <a:latin typeface="FuturaLightCT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Содержимое 2">
            <a:extLst>
              <a:ext uri="{FF2B5EF4-FFF2-40B4-BE49-F238E27FC236}">
                <a16:creationId xmlns:a16="http://schemas.microsoft.com/office/drawing/2014/main" id="{D702733F-42E3-4CDA-A3FC-665DE3221772}"/>
              </a:ext>
            </a:extLst>
          </p:cNvPr>
          <p:cNvSpPr txBox="1">
            <a:spLocks/>
          </p:cNvSpPr>
          <p:nvPr/>
        </p:nvSpPr>
        <p:spPr>
          <a:xfrm>
            <a:off x="6682403" y="272777"/>
            <a:ext cx="2136672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SLB EY6418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sp>
        <p:nvSpPr>
          <p:cNvPr id="19" name="Содержимое 2">
            <a:extLst>
              <a:ext uri="{FF2B5EF4-FFF2-40B4-BE49-F238E27FC236}">
                <a16:creationId xmlns:a16="http://schemas.microsoft.com/office/drawing/2014/main" id="{447A829D-E8AA-47CA-A1F8-FA85C877AB16}"/>
              </a:ext>
            </a:extLst>
          </p:cNvPr>
          <p:cNvSpPr txBox="1">
            <a:spLocks/>
          </p:cNvSpPr>
          <p:nvPr/>
        </p:nvSpPr>
        <p:spPr>
          <a:xfrm>
            <a:off x="6732394" y="5274017"/>
            <a:ext cx="2670460" cy="6101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5D39DC9-AD85-46F4-B7F6-793AF7915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5031" y="5367334"/>
            <a:ext cx="2384793" cy="1457717"/>
          </a:xfrm>
          <a:prstGeom prst="rect">
            <a:avLst/>
          </a:prstGeom>
        </p:spPr>
      </p:pic>
      <p:sp>
        <p:nvSpPr>
          <p:cNvPr id="24" name="Содержимое 2">
            <a:extLst>
              <a:ext uri="{FF2B5EF4-FFF2-40B4-BE49-F238E27FC236}">
                <a16:creationId xmlns:a16="http://schemas.microsoft.com/office/drawing/2014/main" id="{DF6A6C7C-2847-4117-9325-34F22F3AD06C}"/>
              </a:ext>
            </a:extLst>
          </p:cNvPr>
          <p:cNvSpPr txBox="1">
            <a:spLocks/>
          </p:cNvSpPr>
          <p:nvPr/>
        </p:nvSpPr>
        <p:spPr>
          <a:xfrm>
            <a:off x="10460892" y="5126224"/>
            <a:ext cx="2670460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Стекла дверцы</a:t>
            </a:r>
          </a:p>
          <a:p>
            <a:pPr algn="l"/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92E5707-32D0-4071-A5C3-E27D008C526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31" y="519109"/>
            <a:ext cx="4950795" cy="449768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C49937E-356D-41F4-A82D-D1032F8429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467" y="5305149"/>
            <a:ext cx="1317597" cy="135282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8A2D54-BBEF-4A5B-87DC-91D517C18B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71" y="5623148"/>
            <a:ext cx="3078977" cy="123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4">
            <a:extLst>
              <a:ext uri="{FF2B5EF4-FFF2-40B4-BE49-F238E27FC236}">
                <a16:creationId xmlns:a16="http://schemas.microsoft.com/office/drawing/2014/main" id="{BD234849-98D1-4198-A7A3-6E49685B827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89824" y="0"/>
            <a:ext cx="202177" cy="6858000"/>
          </a:xfrm>
          <a:prstGeom prst="rect">
            <a:avLst/>
          </a:prstGeom>
        </p:spPr>
      </p:pic>
      <p:pic>
        <p:nvPicPr>
          <p:cNvPr id="14" name="Resim 15">
            <a:extLst>
              <a:ext uri="{FF2B5EF4-FFF2-40B4-BE49-F238E27FC236}">
                <a16:creationId xmlns:a16="http://schemas.microsoft.com/office/drawing/2014/main" id="{94DE27CA-1346-4367-B017-8679BB2B3A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133" y="4018183"/>
            <a:ext cx="3303118" cy="2563592"/>
          </a:xfrm>
          <a:prstGeom prst="rect">
            <a:avLst/>
          </a:prstGeom>
          <a:effectLst>
            <a:outerShdw blurRad="63500" dist="38100" dir="1800000" algn="tl" rotWithShape="0">
              <a:prstClr val="black">
                <a:alpha val="50000"/>
              </a:prstClr>
            </a:outerShdw>
          </a:effectLst>
        </p:spPr>
      </p:pic>
      <p:sp>
        <p:nvSpPr>
          <p:cNvPr id="16" name="Содержимое 2">
            <a:extLst>
              <a:ext uri="{FF2B5EF4-FFF2-40B4-BE49-F238E27FC236}">
                <a16:creationId xmlns:a16="http://schemas.microsoft.com/office/drawing/2014/main" id="{D702733F-42E3-4CDA-A3FC-665DE3221772}"/>
              </a:ext>
            </a:extLst>
          </p:cNvPr>
          <p:cNvSpPr txBox="1">
            <a:spLocks/>
          </p:cNvSpPr>
          <p:nvPr/>
        </p:nvSpPr>
        <p:spPr>
          <a:xfrm>
            <a:off x="9582125" y="370542"/>
            <a:ext cx="1437596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SLB EL6418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sp>
        <p:nvSpPr>
          <p:cNvPr id="17" name="Содержимое 2">
            <a:extLst>
              <a:ext uri="{FF2B5EF4-FFF2-40B4-BE49-F238E27FC236}">
                <a16:creationId xmlns:a16="http://schemas.microsoft.com/office/drawing/2014/main" id="{D702733F-42E3-4CDA-A3FC-665DE3221772}"/>
              </a:ext>
            </a:extLst>
          </p:cNvPr>
          <p:cNvSpPr txBox="1">
            <a:spLocks/>
          </p:cNvSpPr>
          <p:nvPr/>
        </p:nvSpPr>
        <p:spPr>
          <a:xfrm>
            <a:off x="9645579" y="3917762"/>
            <a:ext cx="2136672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SLB EG6418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318A93-D47D-4D5B-9A1A-6C8A4D8E4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8992" y="749492"/>
            <a:ext cx="2228302" cy="2190747"/>
          </a:xfrm>
          <a:prstGeom prst="rect">
            <a:avLst/>
          </a:prstGeom>
          <a:effectLst>
            <a:outerShdw blurRad="63500" dist="38100" dir="1800000" algn="tl" rotWithShape="0">
              <a:prstClr val="black">
                <a:alpha val="50000"/>
              </a:prstClr>
            </a:outerShdw>
          </a:effectLst>
        </p:spPr>
      </p:pic>
      <p:sp>
        <p:nvSpPr>
          <p:cNvPr id="20" name="Содержимое 2">
            <a:extLst>
              <a:ext uri="{FF2B5EF4-FFF2-40B4-BE49-F238E27FC236}">
                <a16:creationId xmlns:a16="http://schemas.microsoft.com/office/drawing/2014/main" id="{739713D4-79F4-4964-9E4C-C4E06AE0F998}"/>
              </a:ext>
            </a:extLst>
          </p:cNvPr>
          <p:cNvSpPr txBox="1">
            <a:spLocks/>
          </p:cNvSpPr>
          <p:nvPr/>
        </p:nvSpPr>
        <p:spPr>
          <a:xfrm>
            <a:off x="9543869" y="3011789"/>
            <a:ext cx="1548724" cy="3548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sp>
        <p:nvSpPr>
          <p:cNvPr id="21" name="Содержимое 2">
            <a:extLst>
              <a:ext uri="{FF2B5EF4-FFF2-40B4-BE49-F238E27FC236}">
                <a16:creationId xmlns:a16="http://schemas.microsoft.com/office/drawing/2014/main" id="{FB4847D0-9F8A-4DD5-9C50-D561967641E1}"/>
              </a:ext>
            </a:extLst>
          </p:cNvPr>
          <p:cNvSpPr txBox="1">
            <a:spLocks/>
          </p:cNvSpPr>
          <p:nvPr/>
        </p:nvSpPr>
        <p:spPr>
          <a:xfrm>
            <a:off x="9543869" y="6504777"/>
            <a:ext cx="1548724" cy="3548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4C020E-B875-4377-9106-B35EE849B8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788" y="0"/>
            <a:ext cx="91644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99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4">
            <a:extLst>
              <a:ext uri="{FF2B5EF4-FFF2-40B4-BE49-F238E27FC236}">
                <a16:creationId xmlns:a16="http://schemas.microsoft.com/office/drawing/2014/main" id="{BD234849-98D1-4198-A7A3-6E49685B827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89824" y="0"/>
            <a:ext cx="202177" cy="6858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71D5581-E5A8-4C25-9CBD-DD18993C0714}"/>
              </a:ext>
            </a:extLst>
          </p:cNvPr>
          <p:cNvSpPr txBox="1"/>
          <p:nvPr/>
        </p:nvSpPr>
        <p:spPr>
          <a:xfrm>
            <a:off x="6743702" y="744070"/>
            <a:ext cx="5849895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FuturaLightCTT" pitchFamily="2" charset="0"/>
              </a:rPr>
              <a:t>Объем камеры духового шкафа: </a:t>
            </a:r>
            <a:r>
              <a:rPr lang="en-US" sz="1400" b="1" dirty="0">
                <a:latin typeface="FuturaLightCTT" pitchFamily="2" charset="0"/>
              </a:rPr>
              <a:t>85</a:t>
            </a:r>
            <a:r>
              <a:rPr lang="ru-RU" sz="1400" b="1" dirty="0">
                <a:latin typeface="FuturaLightCTT" pitchFamily="2" charset="0"/>
              </a:rPr>
              <a:t> л</a:t>
            </a:r>
            <a:endParaRPr lang="ru-RU" sz="1400" dirty="0">
              <a:latin typeface="FuturaLightCTT" pitchFamily="2" charset="0"/>
            </a:endParaRPr>
          </a:p>
          <a:p>
            <a:r>
              <a:rPr lang="ru-RU" sz="1400" dirty="0">
                <a:latin typeface="FuturaLightCTT" pitchFamily="2" charset="0"/>
              </a:rPr>
              <a:t>• Мультифункциональная духовка</a:t>
            </a:r>
          </a:p>
          <a:p>
            <a:r>
              <a:rPr lang="ru-RU" sz="1400" dirty="0">
                <a:latin typeface="FuturaLightCTT" pitchFamily="2" charset="0"/>
              </a:rPr>
              <a:t>• Количество режимов работы: </a:t>
            </a:r>
            <a:r>
              <a:rPr lang="en-US" sz="1400" b="1" dirty="0">
                <a:latin typeface="FuturaLightCTT" pitchFamily="2" charset="0"/>
              </a:rPr>
              <a:t>10</a:t>
            </a:r>
            <a:endParaRPr lang="ru-RU" sz="1400" dirty="0">
              <a:latin typeface="FuturaLightCTT" pitchFamily="2" charset="0"/>
            </a:endParaRPr>
          </a:p>
          <a:p>
            <a:r>
              <a:rPr lang="ru-RU" sz="1400" b="1" dirty="0">
                <a:latin typeface="FuturaLightCTT" pitchFamily="2" charset="0"/>
              </a:rPr>
              <a:t>свет, размораживание, нижний нагрев, нижний + верхний нагрев, гриль,</a:t>
            </a:r>
          </a:p>
          <a:p>
            <a:r>
              <a:rPr lang="ru-RU" sz="1400" b="1" dirty="0">
                <a:latin typeface="FuturaLightCTT" pitchFamily="2" charset="0"/>
              </a:rPr>
              <a:t>гриль + конвекция, двойной гриль + конвекция, нижний нагрев + кольцевой</a:t>
            </a:r>
          </a:p>
          <a:p>
            <a:r>
              <a:rPr lang="ru-RU" sz="1400" b="1" dirty="0">
                <a:latin typeface="FuturaLightCTT" pitchFamily="2" charset="0"/>
              </a:rPr>
              <a:t>нагреватель, фритюр. </a:t>
            </a:r>
            <a:endParaRPr lang="ru-RU" sz="1400" dirty="0">
              <a:latin typeface="FuturaLightCTT" pitchFamily="2" charset="0"/>
            </a:endParaRPr>
          </a:p>
          <a:p>
            <a:r>
              <a:rPr lang="ru-RU" sz="1400" dirty="0">
                <a:latin typeface="FuturaLightCTT" pitchFamily="2" charset="0"/>
              </a:rPr>
              <a:t>• Программируемый таймер с автоотключением</a:t>
            </a:r>
          </a:p>
          <a:p>
            <a:r>
              <a:rPr lang="ru-RU" sz="1400" dirty="0">
                <a:latin typeface="FuturaLightCTT" pitchFamily="2" charset="0"/>
              </a:rPr>
              <a:t>• Управление: </a:t>
            </a:r>
            <a:r>
              <a:rPr lang="ru-RU" sz="1400" b="1" dirty="0">
                <a:latin typeface="FuturaLightCTT" pitchFamily="2" charset="0"/>
              </a:rPr>
              <a:t>утапливаемые </a:t>
            </a:r>
            <a:r>
              <a:rPr lang="ru-RU" sz="1400" dirty="0">
                <a:latin typeface="FuturaLightCTT" pitchFamily="2" charset="0"/>
              </a:rPr>
              <a:t>переключатели</a:t>
            </a:r>
          </a:p>
          <a:p>
            <a:r>
              <a:rPr lang="ru-RU" sz="1400" dirty="0">
                <a:latin typeface="FuturaLightCTT" pitchFamily="2" charset="0"/>
              </a:rPr>
              <a:t>• Очистка камеры духовки: эмаль легкой очистки</a:t>
            </a:r>
          </a:p>
          <a:p>
            <a:r>
              <a:rPr lang="ru-RU" sz="1400" dirty="0">
                <a:latin typeface="FuturaLightCTT" pitchFamily="2" charset="0"/>
              </a:rPr>
              <a:t>• Количество стёкол дверцы: 2</a:t>
            </a:r>
          </a:p>
          <a:p>
            <a:r>
              <a:rPr lang="ru-RU" sz="1400" dirty="0">
                <a:latin typeface="FuturaLightCTT" pitchFamily="2" charset="0"/>
              </a:rPr>
              <a:t>• Внутреннее стекло </a:t>
            </a:r>
            <a:r>
              <a:rPr lang="en-US" sz="1400" b="1" dirty="0">
                <a:latin typeface="FuturaLightCTT" pitchFamily="2" charset="0"/>
              </a:rPr>
              <a:t>LOW-E</a:t>
            </a:r>
            <a:r>
              <a:rPr lang="ru-RU" sz="1400" b="1" dirty="0">
                <a:latin typeface="FuturaLightCTT" pitchFamily="2" charset="0"/>
              </a:rPr>
              <a:t> </a:t>
            </a:r>
            <a:r>
              <a:rPr lang="en-US" sz="1400" b="1" dirty="0">
                <a:latin typeface="FuturaLightCTT" pitchFamily="2" charset="0"/>
              </a:rPr>
              <a:t>(</a:t>
            </a:r>
            <a:r>
              <a:rPr lang="ru-RU" sz="1400" b="1" dirty="0">
                <a:latin typeface="FuturaLightCTT" pitchFamily="2" charset="0"/>
              </a:rPr>
              <a:t>Энергосберегающее стекло) </a:t>
            </a:r>
            <a:endParaRPr lang="ru-RU" sz="1400" dirty="0">
              <a:latin typeface="FuturaLightCTT" pitchFamily="2" charset="0"/>
            </a:endParaRPr>
          </a:p>
          <a:p>
            <a:r>
              <a:rPr lang="ru-RU" sz="1400" dirty="0">
                <a:latin typeface="FuturaLightCTT" pitchFamily="2" charset="0"/>
              </a:rPr>
              <a:t>• Внутреннее съёмное стекло лёгкой очистки</a:t>
            </a:r>
          </a:p>
          <a:p>
            <a:r>
              <a:rPr lang="ru-RU" sz="1400" dirty="0">
                <a:latin typeface="FuturaLightCTT" pitchFamily="2" charset="0"/>
              </a:rPr>
              <a:t>• </a:t>
            </a:r>
            <a:r>
              <a:rPr lang="ru-RU" sz="1400" b="1" dirty="0">
                <a:latin typeface="FuturaLightCTT" pitchFamily="2" charset="0"/>
              </a:rPr>
              <a:t>Стекла – </a:t>
            </a:r>
            <a:r>
              <a:rPr lang="en-US" sz="1400" b="1" dirty="0">
                <a:latin typeface="FuturaLightCTT" pitchFamily="2" charset="0"/>
              </a:rPr>
              <a:t>SCHOTT CERAN</a:t>
            </a:r>
            <a:endParaRPr lang="ru-RU" sz="1400" dirty="0">
              <a:latin typeface="FuturaLightCTT" pitchFamily="2" charset="0"/>
            </a:endParaRPr>
          </a:p>
          <a:p>
            <a:r>
              <a:rPr lang="ru-RU" sz="1400" dirty="0">
                <a:latin typeface="FuturaLightCTT" pitchFamily="2" charset="0"/>
              </a:rPr>
              <a:t>•Хромированные направляющие</a:t>
            </a:r>
          </a:p>
          <a:p>
            <a:r>
              <a:rPr lang="ru-RU" sz="1400" dirty="0">
                <a:latin typeface="FuturaLightCTT" pitchFamily="2" charset="0"/>
              </a:rPr>
              <a:t>• </a:t>
            </a:r>
            <a:r>
              <a:rPr lang="ru-RU" sz="1400" b="1" dirty="0">
                <a:latin typeface="FuturaLightCTT" pitchFamily="2" charset="0"/>
              </a:rPr>
              <a:t>Телескопические направляющие</a:t>
            </a:r>
            <a:endParaRPr lang="en-US" sz="1400" b="1" dirty="0">
              <a:latin typeface="FuturaLightCTT" pitchFamily="2" charset="0"/>
            </a:endParaRPr>
          </a:p>
          <a:p>
            <a:r>
              <a:rPr lang="ru-RU" sz="1400" dirty="0">
                <a:latin typeface="FuturaLightCTT" pitchFamily="2" charset="0"/>
              </a:rPr>
              <a:t>• </a:t>
            </a:r>
            <a:r>
              <a:rPr lang="ru-RU" sz="1400" b="1" dirty="0">
                <a:latin typeface="FuturaLightCTT" pitchFamily="2" charset="0"/>
              </a:rPr>
              <a:t>Технология мягкого закрывания дверцы</a:t>
            </a:r>
          </a:p>
          <a:p>
            <a:r>
              <a:rPr lang="ru-RU" sz="1400" dirty="0">
                <a:latin typeface="FuturaLightCTT" pitchFamily="2" charset="0"/>
              </a:rPr>
              <a:t>• Комплектация: 1 стандартный +1 глубокий противень с</a:t>
            </a:r>
          </a:p>
          <a:p>
            <a:r>
              <a:rPr lang="ru-RU" sz="1400" dirty="0">
                <a:latin typeface="FuturaLightCTT" pitchFamily="2" charset="0"/>
              </a:rPr>
              <a:t>антипригарным покрытием, </a:t>
            </a:r>
            <a:r>
              <a:rPr lang="en-US" sz="1400" dirty="0" err="1">
                <a:latin typeface="FuturaLightCTT" pitchFamily="2" charset="0"/>
              </a:rPr>
              <a:t>FryArt</a:t>
            </a:r>
            <a:r>
              <a:rPr lang="en-US" sz="1400" dirty="0">
                <a:latin typeface="FuturaLightCTT" pitchFamily="2" charset="0"/>
              </a:rPr>
              <a:t> Tray, </a:t>
            </a:r>
            <a:r>
              <a:rPr lang="ru-RU" sz="1400" dirty="0">
                <a:latin typeface="FuturaLightCTT" pitchFamily="2" charset="0"/>
              </a:rPr>
              <a:t>хромированная решётка </a:t>
            </a:r>
          </a:p>
          <a:p>
            <a:r>
              <a:rPr lang="ru-RU" sz="1400" dirty="0">
                <a:latin typeface="FuturaLightCTT" pitchFamily="2" charset="0"/>
              </a:rPr>
              <a:t>• Материал панели управления: стекло</a:t>
            </a:r>
          </a:p>
          <a:p>
            <a:r>
              <a:rPr lang="ru-RU" sz="1400" dirty="0">
                <a:latin typeface="FuturaLightCTT" pitchFamily="2" charset="0"/>
              </a:rPr>
              <a:t>• Цвет ручки: нержавеющая сталь</a:t>
            </a:r>
          </a:p>
          <a:p>
            <a:endParaRPr lang="ru-RU" sz="1400" dirty="0">
              <a:effectLst/>
              <a:latin typeface="FuturaLightCT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Содержимое 2">
            <a:extLst>
              <a:ext uri="{FF2B5EF4-FFF2-40B4-BE49-F238E27FC236}">
                <a16:creationId xmlns:a16="http://schemas.microsoft.com/office/drawing/2014/main" id="{D702733F-42E3-4CDA-A3FC-665DE3221772}"/>
              </a:ext>
            </a:extLst>
          </p:cNvPr>
          <p:cNvSpPr txBox="1">
            <a:spLocks/>
          </p:cNvSpPr>
          <p:nvPr/>
        </p:nvSpPr>
        <p:spPr>
          <a:xfrm>
            <a:off x="6737388" y="226538"/>
            <a:ext cx="2136672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SLB EY6438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sp>
        <p:nvSpPr>
          <p:cNvPr id="10" name="Содержимое 2">
            <a:extLst>
              <a:ext uri="{FF2B5EF4-FFF2-40B4-BE49-F238E27FC236}">
                <a16:creationId xmlns:a16="http://schemas.microsoft.com/office/drawing/2014/main" id="{D77C8EF4-0C6F-4560-89C2-0C6644E6EC62}"/>
              </a:ext>
            </a:extLst>
          </p:cNvPr>
          <p:cNvSpPr txBox="1">
            <a:spLocks/>
          </p:cNvSpPr>
          <p:nvPr/>
        </p:nvSpPr>
        <p:spPr>
          <a:xfrm>
            <a:off x="6696303" y="5598769"/>
            <a:ext cx="2670460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B987A42-63F4-4628-AF48-006F39796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6042" y="5501616"/>
            <a:ext cx="2200381" cy="1344994"/>
          </a:xfrm>
          <a:prstGeom prst="rect">
            <a:avLst/>
          </a:prstGeom>
        </p:spPr>
      </p:pic>
      <p:sp>
        <p:nvSpPr>
          <p:cNvPr id="15" name="Содержимое 2">
            <a:extLst>
              <a:ext uri="{FF2B5EF4-FFF2-40B4-BE49-F238E27FC236}">
                <a16:creationId xmlns:a16="http://schemas.microsoft.com/office/drawing/2014/main" id="{4704723F-98FD-4B68-8385-E94ED0F15AE9}"/>
              </a:ext>
            </a:extLst>
          </p:cNvPr>
          <p:cNvSpPr txBox="1">
            <a:spLocks/>
          </p:cNvSpPr>
          <p:nvPr/>
        </p:nvSpPr>
        <p:spPr>
          <a:xfrm>
            <a:off x="9929451" y="5219820"/>
            <a:ext cx="2670460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 ExtraLight DEMO" panose="00000400000000000000" pitchFamily="2" charset="0"/>
              </a:rPr>
              <a:t>Стекла дверцы</a:t>
            </a:r>
          </a:p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Mont ExtraLight DEMO" panose="00000400000000000000" pitchFamily="2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2C49085-5FD5-4E28-9649-9B39BBAAD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1769" y="5370050"/>
            <a:ext cx="1307147" cy="134499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2180DD-2DA0-4B35-B04B-5765415453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69" y="5598770"/>
            <a:ext cx="3526716" cy="108114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A3C289-E2AC-4257-813E-3FD037EB19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83" y="479701"/>
            <a:ext cx="4824917" cy="453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98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4">
            <a:extLst>
              <a:ext uri="{FF2B5EF4-FFF2-40B4-BE49-F238E27FC236}">
                <a16:creationId xmlns:a16="http://schemas.microsoft.com/office/drawing/2014/main" id="{BD234849-98D1-4198-A7A3-6E49685B827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89824" y="0"/>
            <a:ext cx="202177" cy="6858000"/>
          </a:xfrm>
          <a:prstGeom prst="rect">
            <a:avLst/>
          </a:prstGeom>
        </p:spPr>
      </p:pic>
      <p:sp>
        <p:nvSpPr>
          <p:cNvPr id="17" name="Содержимое 2">
            <a:extLst>
              <a:ext uri="{FF2B5EF4-FFF2-40B4-BE49-F238E27FC236}">
                <a16:creationId xmlns:a16="http://schemas.microsoft.com/office/drawing/2014/main" id="{D702733F-42E3-4CDA-A3FC-665DE3221772}"/>
              </a:ext>
            </a:extLst>
          </p:cNvPr>
          <p:cNvSpPr txBox="1">
            <a:spLocks/>
          </p:cNvSpPr>
          <p:nvPr/>
        </p:nvSpPr>
        <p:spPr>
          <a:xfrm>
            <a:off x="9758717" y="1837465"/>
            <a:ext cx="2136672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SLB EG6438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pic>
        <p:nvPicPr>
          <p:cNvPr id="21" name="Resim 27">
            <a:extLst>
              <a:ext uri="{FF2B5EF4-FFF2-40B4-BE49-F238E27FC236}">
                <a16:creationId xmlns:a16="http://schemas.microsoft.com/office/drawing/2014/main" id="{D81E23E8-0AEE-4677-84CC-7A7BAC095F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626" y="1914792"/>
            <a:ext cx="3522374" cy="2760759"/>
          </a:xfrm>
          <a:prstGeom prst="rect">
            <a:avLst/>
          </a:prstGeom>
          <a:effectLst>
            <a:outerShdw blurRad="63500" dist="38100" dir="1800000" algn="tl" rotWithShape="0">
              <a:prstClr val="black">
                <a:alpha val="50000"/>
              </a:prstClr>
            </a:outerShdw>
          </a:effectLst>
        </p:spPr>
      </p:pic>
      <p:sp>
        <p:nvSpPr>
          <p:cNvPr id="13" name="Содержимое 2">
            <a:extLst>
              <a:ext uri="{FF2B5EF4-FFF2-40B4-BE49-F238E27FC236}">
                <a16:creationId xmlns:a16="http://schemas.microsoft.com/office/drawing/2014/main" id="{89D7B588-85BC-4769-8B2D-EF7243ACD5DA}"/>
              </a:ext>
            </a:extLst>
          </p:cNvPr>
          <p:cNvSpPr txBox="1">
            <a:spLocks/>
          </p:cNvSpPr>
          <p:nvPr/>
        </p:nvSpPr>
        <p:spPr>
          <a:xfrm>
            <a:off x="9868915" y="4590183"/>
            <a:ext cx="1548724" cy="3548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BD64DB-1B43-4E46-95DD-06D993F83C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732" y="0"/>
            <a:ext cx="94761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300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4">
            <a:extLst>
              <a:ext uri="{FF2B5EF4-FFF2-40B4-BE49-F238E27FC236}">
                <a16:creationId xmlns:a16="http://schemas.microsoft.com/office/drawing/2014/main" id="{BD234849-98D1-4198-A7A3-6E49685B827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89824" y="0"/>
            <a:ext cx="202177" cy="6858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71D5581-E5A8-4C25-9CBD-DD18993C0714}"/>
              </a:ext>
            </a:extLst>
          </p:cNvPr>
          <p:cNvSpPr txBox="1"/>
          <p:nvPr/>
        </p:nvSpPr>
        <p:spPr>
          <a:xfrm>
            <a:off x="6720796" y="597308"/>
            <a:ext cx="5849895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FuturaLightCTT" pitchFamily="2" charset="0"/>
              </a:rPr>
              <a:t>Объем камеры духового шкафа: 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LightCTT" pitchFamily="2" charset="0"/>
              </a:rPr>
              <a:t>85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LightCTT" pitchFamily="2" charset="0"/>
              </a:rPr>
              <a:t> л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FuturaLightCTT" pitchFamily="2" charset="0"/>
            </a:endParaRPr>
          </a:p>
          <a:p>
            <a:r>
              <a:rPr lang="ru-RU" sz="1400" dirty="0">
                <a:latin typeface="FuturaLightCTT" pitchFamily="2" charset="0"/>
              </a:rPr>
              <a:t>• Мультифункциональная духовка </a:t>
            </a:r>
            <a:r>
              <a:rPr lang="ru-RU" sz="1400" b="1" dirty="0">
                <a:latin typeface="FuturaLightCTT" pitchFamily="2" charset="0"/>
              </a:rPr>
              <a:t>с функцией пара</a:t>
            </a:r>
          </a:p>
          <a:p>
            <a:r>
              <a:rPr lang="ru-RU" sz="1400" dirty="0">
                <a:latin typeface="FuturaLightCTT" pitchFamily="2" charset="0"/>
              </a:rPr>
              <a:t>• Количество режимов работы: </a:t>
            </a:r>
            <a:r>
              <a:rPr lang="en-US" sz="1400" b="1" dirty="0">
                <a:latin typeface="FuturaLightCTT" pitchFamily="2" charset="0"/>
              </a:rPr>
              <a:t>10</a:t>
            </a:r>
            <a:endParaRPr lang="ru-RU" sz="1400" dirty="0">
              <a:latin typeface="FuturaLightCTT" pitchFamily="2" charset="0"/>
            </a:endParaRPr>
          </a:p>
          <a:p>
            <a:r>
              <a:rPr lang="ru-RU" sz="1400" b="1" dirty="0">
                <a:latin typeface="FuturaLightCTT" pitchFamily="2" charset="0"/>
              </a:rPr>
              <a:t>свет, размораживание, нижний нагрев, нижний + верхний нагрев, гриль,</a:t>
            </a:r>
          </a:p>
          <a:p>
            <a:r>
              <a:rPr lang="ru-RU" sz="1400" b="1" dirty="0">
                <a:latin typeface="FuturaLightCTT" pitchFamily="2" charset="0"/>
              </a:rPr>
              <a:t>гриль + конвекция, двойной гриль + конвекция, нижний нагрев + кольцевой</a:t>
            </a:r>
          </a:p>
          <a:p>
            <a:r>
              <a:rPr lang="ru-RU" sz="1400" b="1" dirty="0">
                <a:latin typeface="FuturaLightCTT" pitchFamily="2" charset="0"/>
              </a:rPr>
              <a:t>нагреватель, фритюр. </a:t>
            </a:r>
            <a:endParaRPr lang="ru-RU" sz="1400" dirty="0">
              <a:latin typeface="FuturaLightCTT" pitchFamily="2" charset="0"/>
            </a:endParaRPr>
          </a:p>
          <a:p>
            <a:r>
              <a:rPr lang="ru-RU" sz="1400" dirty="0">
                <a:latin typeface="FuturaLightCTT" pitchFamily="2" charset="0"/>
              </a:rPr>
              <a:t>• Управление: </a:t>
            </a:r>
            <a:r>
              <a:rPr lang="ru-RU" sz="1400" b="1" dirty="0">
                <a:latin typeface="FuturaLightCTT" pitchFamily="2" charset="0"/>
              </a:rPr>
              <a:t>утапливаемые </a:t>
            </a:r>
            <a:r>
              <a:rPr lang="ru-RU" sz="1400" dirty="0">
                <a:latin typeface="FuturaLightCTT" pitchFamily="2" charset="0"/>
              </a:rPr>
              <a:t>переключатели </a:t>
            </a:r>
          </a:p>
          <a:p>
            <a:r>
              <a:rPr lang="ru-RU" sz="1400" dirty="0">
                <a:latin typeface="FuturaLightCTT" pitchFamily="2" charset="0"/>
              </a:rPr>
              <a:t>• Программируемый таймер с автоотключением</a:t>
            </a:r>
          </a:p>
          <a:p>
            <a:r>
              <a:rPr lang="ru-RU" sz="1400" dirty="0">
                <a:latin typeface="FuturaLightCTT" pitchFamily="2" charset="0"/>
              </a:rPr>
              <a:t>• </a:t>
            </a:r>
            <a:r>
              <a:rPr lang="ru-RU" sz="1400" b="1" dirty="0">
                <a:latin typeface="FuturaLightCTT" pitchFamily="2" charset="0"/>
              </a:rPr>
              <a:t>Технология мягкого закрывания дверцы</a:t>
            </a:r>
          </a:p>
          <a:p>
            <a:r>
              <a:rPr lang="ru-RU" sz="1400" dirty="0">
                <a:latin typeface="FuturaLightCTT" pitchFamily="2" charset="0"/>
              </a:rPr>
              <a:t>• Очистка камеры духовки: эмаль легкой очистки</a:t>
            </a:r>
          </a:p>
          <a:p>
            <a:r>
              <a:rPr lang="ru-RU" sz="1400" dirty="0">
                <a:latin typeface="FuturaLightCTT" pitchFamily="2" charset="0"/>
              </a:rPr>
              <a:t>• Количество стёкол дверцы: 2</a:t>
            </a:r>
          </a:p>
          <a:p>
            <a:r>
              <a:rPr lang="ru-RU" sz="1400" dirty="0">
                <a:latin typeface="FuturaLightCTT" pitchFamily="2" charset="0"/>
              </a:rPr>
              <a:t>• Внутреннее стекло </a:t>
            </a:r>
            <a:r>
              <a:rPr lang="en-US" sz="1400" b="1" dirty="0">
                <a:latin typeface="FuturaLightCTT" pitchFamily="2" charset="0"/>
              </a:rPr>
              <a:t>LOW-E (</a:t>
            </a:r>
            <a:r>
              <a:rPr lang="ru-RU" sz="1400" b="1" dirty="0">
                <a:latin typeface="FuturaLightCTT" pitchFamily="2" charset="0"/>
              </a:rPr>
              <a:t>Энергосберегающее стекло) </a:t>
            </a:r>
            <a:endParaRPr lang="ru-RU" sz="1400" dirty="0">
              <a:latin typeface="FuturaLightCTT" pitchFamily="2" charset="0"/>
            </a:endParaRPr>
          </a:p>
          <a:p>
            <a:r>
              <a:rPr lang="ru-RU" sz="1400" dirty="0">
                <a:latin typeface="FuturaLightCTT" pitchFamily="2" charset="0"/>
              </a:rPr>
              <a:t>• Внутреннее съёмное стекло лёгкой очистки</a:t>
            </a:r>
          </a:p>
          <a:p>
            <a:r>
              <a:rPr lang="ru-RU" sz="1400" dirty="0">
                <a:latin typeface="FuturaLightCTT" pitchFamily="2" charset="0"/>
              </a:rPr>
              <a:t>• </a:t>
            </a:r>
            <a:r>
              <a:rPr lang="ru-RU" sz="1400" b="1" dirty="0">
                <a:latin typeface="FuturaLightCTT" pitchFamily="2" charset="0"/>
              </a:rPr>
              <a:t>Стекла – </a:t>
            </a:r>
            <a:r>
              <a:rPr lang="en-US" sz="1400" b="1" dirty="0">
                <a:latin typeface="FuturaLightCTT" pitchFamily="2" charset="0"/>
              </a:rPr>
              <a:t>SCHOTT CERAN</a:t>
            </a:r>
            <a:endParaRPr lang="ru-RU" sz="1400" dirty="0">
              <a:latin typeface="FuturaLightCTT" pitchFamily="2" charset="0"/>
            </a:endParaRPr>
          </a:p>
          <a:p>
            <a:r>
              <a:rPr lang="ru-RU" sz="1400" dirty="0">
                <a:latin typeface="FuturaLightCTT" pitchFamily="2" charset="0"/>
              </a:rPr>
              <a:t>• Хромированные направляющие</a:t>
            </a:r>
          </a:p>
          <a:p>
            <a:r>
              <a:rPr lang="ru-RU" sz="1400" dirty="0">
                <a:latin typeface="FuturaLightCTT" pitchFamily="2" charset="0"/>
              </a:rPr>
              <a:t>• </a:t>
            </a:r>
            <a:r>
              <a:rPr lang="ru-RU" sz="1400" b="1" dirty="0">
                <a:latin typeface="FuturaLightCTT" pitchFamily="2" charset="0"/>
              </a:rPr>
              <a:t>Телескопические направляющие</a:t>
            </a:r>
          </a:p>
          <a:p>
            <a:r>
              <a:rPr lang="ru-RU" sz="1400" dirty="0">
                <a:latin typeface="FuturaLightCTT" pitchFamily="2" charset="0"/>
              </a:rPr>
              <a:t>• </a:t>
            </a:r>
            <a:r>
              <a:rPr lang="ru-RU" sz="1400" b="1" dirty="0">
                <a:latin typeface="FuturaLightCTT" pitchFamily="2" charset="0"/>
              </a:rPr>
              <a:t>Каталитическая очистка</a:t>
            </a:r>
            <a:r>
              <a:rPr lang="en-US" sz="1400" b="1" dirty="0">
                <a:latin typeface="FuturaLightCTT" pitchFamily="2" charset="0"/>
              </a:rPr>
              <a:t> – </a:t>
            </a:r>
            <a:r>
              <a:rPr lang="ru-RU" sz="1400" b="1" dirty="0">
                <a:latin typeface="FuturaLightCTT" pitchFamily="2" charset="0"/>
              </a:rPr>
              <a:t>панель сзади</a:t>
            </a:r>
          </a:p>
          <a:p>
            <a:r>
              <a:rPr lang="ru-RU" sz="1400" dirty="0">
                <a:latin typeface="FuturaLightCTT" pitchFamily="2" charset="0"/>
              </a:rPr>
              <a:t>• Комплектация: 1 стандартный + 1 глубокий противень с</a:t>
            </a:r>
          </a:p>
          <a:p>
            <a:r>
              <a:rPr lang="ru-RU" sz="1400" dirty="0">
                <a:latin typeface="FuturaLightCTT" pitchFamily="2" charset="0"/>
              </a:rPr>
              <a:t>антипригарным покрытием, поддон для фритюра, хромированная решётка </a:t>
            </a:r>
          </a:p>
          <a:p>
            <a:r>
              <a:rPr lang="ru-RU" sz="1400" dirty="0">
                <a:latin typeface="FuturaLightCTT" pitchFamily="2" charset="0"/>
              </a:rPr>
              <a:t>• Материал панели управления: стекло</a:t>
            </a:r>
          </a:p>
          <a:p>
            <a:r>
              <a:rPr lang="ru-RU" sz="1400" dirty="0">
                <a:latin typeface="FuturaLightCTT" pitchFamily="2" charset="0"/>
              </a:rPr>
              <a:t>• Цвет ручки: черная</a:t>
            </a:r>
          </a:p>
          <a:p>
            <a:r>
              <a:rPr lang="ru-RU" sz="1400" dirty="0">
                <a:latin typeface="FuturaLightCTT" pitchFamily="2" charset="0"/>
              </a:rPr>
              <a:t>• Цвет переключателей: черный</a:t>
            </a:r>
            <a:endParaRPr lang="ru-RU" sz="1400" dirty="0">
              <a:effectLst/>
              <a:latin typeface="FuturaLightCT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Содержимое 2">
            <a:extLst>
              <a:ext uri="{FF2B5EF4-FFF2-40B4-BE49-F238E27FC236}">
                <a16:creationId xmlns:a16="http://schemas.microsoft.com/office/drawing/2014/main" id="{D702733F-42E3-4CDA-A3FC-665DE3221772}"/>
              </a:ext>
            </a:extLst>
          </p:cNvPr>
          <p:cNvSpPr txBox="1">
            <a:spLocks/>
          </p:cNvSpPr>
          <p:nvPr/>
        </p:nvSpPr>
        <p:spPr>
          <a:xfrm>
            <a:off x="6731995" y="139758"/>
            <a:ext cx="2136672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LightCTT" pitchFamily="2" charset="0"/>
              </a:rPr>
              <a:t>SLB EY6448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FuturaLightCTT" pitchFamily="2" charset="0"/>
            </a:endParaRPr>
          </a:p>
          <a:p>
            <a:pPr algn="l"/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FuturaLightCTT" pitchFamily="2" charset="0"/>
            </a:endParaRPr>
          </a:p>
        </p:txBody>
      </p:sp>
      <p:sp>
        <p:nvSpPr>
          <p:cNvPr id="17" name="Содержимое 2">
            <a:extLst>
              <a:ext uri="{FF2B5EF4-FFF2-40B4-BE49-F238E27FC236}">
                <a16:creationId xmlns:a16="http://schemas.microsoft.com/office/drawing/2014/main" id="{D702733F-42E3-4CDA-A3FC-665DE3221772}"/>
              </a:ext>
            </a:extLst>
          </p:cNvPr>
          <p:cNvSpPr txBox="1">
            <a:spLocks/>
          </p:cNvSpPr>
          <p:nvPr/>
        </p:nvSpPr>
        <p:spPr>
          <a:xfrm>
            <a:off x="3305006" y="4110074"/>
            <a:ext cx="2136672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LightCTT" pitchFamily="2" charset="0"/>
              </a:rPr>
              <a:t>SLB EG8514SF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FuturaLightCTT" pitchFamily="2" charset="0"/>
            </a:endParaRPr>
          </a:p>
          <a:p>
            <a:pPr algn="l"/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FuturaLightCTT" pitchFamily="2" charset="0"/>
            </a:endParaRPr>
          </a:p>
        </p:txBody>
      </p:sp>
      <p:sp>
        <p:nvSpPr>
          <p:cNvPr id="10" name="Содержимое 2">
            <a:extLst>
              <a:ext uri="{FF2B5EF4-FFF2-40B4-BE49-F238E27FC236}">
                <a16:creationId xmlns:a16="http://schemas.microsoft.com/office/drawing/2014/main" id="{09F8913D-2F65-4398-8ECC-3CD4D5EA3D29}"/>
              </a:ext>
            </a:extLst>
          </p:cNvPr>
          <p:cNvSpPr txBox="1">
            <a:spLocks/>
          </p:cNvSpPr>
          <p:nvPr/>
        </p:nvSpPr>
        <p:spPr>
          <a:xfrm>
            <a:off x="6851081" y="5647758"/>
            <a:ext cx="2670460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A608948-81C2-48A5-9FE0-856A4A6C5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7210" y="5452457"/>
            <a:ext cx="2261717" cy="1382486"/>
          </a:xfrm>
          <a:prstGeom prst="rect">
            <a:avLst/>
          </a:prstGeom>
        </p:spPr>
      </p:pic>
      <p:sp>
        <p:nvSpPr>
          <p:cNvPr id="14" name="Содержимое 2">
            <a:extLst>
              <a:ext uri="{FF2B5EF4-FFF2-40B4-BE49-F238E27FC236}">
                <a16:creationId xmlns:a16="http://schemas.microsoft.com/office/drawing/2014/main" id="{EDAE5997-D1C2-4483-BB20-7606C13513B6}"/>
              </a:ext>
            </a:extLst>
          </p:cNvPr>
          <p:cNvSpPr txBox="1">
            <a:spLocks/>
          </p:cNvSpPr>
          <p:nvPr/>
        </p:nvSpPr>
        <p:spPr>
          <a:xfrm>
            <a:off x="10656303" y="5268809"/>
            <a:ext cx="2670460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Стекла дверцы</a:t>
            </a:r>
          </a:p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16AAB24-ABB1-41AA-ACBF-447DAFA11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467" y="5305149"/>
            <a:ext cx="1317597" cy="135282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6D1CCAC-0584-4BB2-B994-591C8A86FF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83" y="5305149"/>
            <a:ext cx="3078977" cy="123485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96A8D50-60D4-4B11-B05C-EF14BE34E2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6724" y="120708"/>
            <a:ext cx="6687549" cy="506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154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4">
            <a:extLst>
              <a:ext uri="{FF2B5EF4-FFF2-40B4-BE49-F238E27FC236}">
                <a16:creationId xmlns:a16="http://schemas.microsoft.com/office/drawing/2014/main" id="{BD234849-98D1-4198-A7A3-6E49685B827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89824" y="0"/>
            <a:ext cx="202177" cy="6858000"/>
          </a:xfrm>
          <a:prstGeom prst="rect">
            <a:avLst/>
          </a:prstGeom>
        </p:spPr>
      </p:pic>
      <p:sp>
        <p:nvSpPr>
          <p:cNvPr id="23" name="Содержимое 2">
            <a:extLst>
              <a:ext uri="{FF2B5EF4-FFF2-40B4-BE49-F238E27FC236}">
                <a16:creationId xmlns:a16="http://schemas.microsoft.com/office/drawing/2014/main" id="{29A28415-C1FB-4CB9-B5B3-65135DBEB004}"/>
              </a:ext>
            </a:extLst>
          </p:cNvPr>
          <p:cNvSpPr txBox="1">
            <a:spLocks/>
          </p:cNvSpPr>
          <p:nvPr/>
        </p:nvSpPr>
        <p:spPr>
          <a:xfrm>
            <a:off x="6203359" y="6161254"/>
            <a:ext cx="2670460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sp>
        <p:nvSpPr>
          <p:cNvPr id="26" name="Содержимое 2">
            <a:extLst>
              <a:ext uri="{FF2B5EF4-FFF2-40B4-BE49-F238E27FC236}">
                <a16:creationId xmlns:a16="http://schemas.microsoft.com/office/drawing/2014/main" id="{D2E33A77-4412-444A-8CBC-DF70E8A091EC}"/>
              </a:ext>
            </a:extLst>
          </p:cNvPr>
          <p:cNvSpPr txBox="1">
            <a:spLocks/>
          </p:cNvSpPr>
          <p:nvPr/>
        </p:nvSpPr>
        <p:spPr>
          <a:xfrm>
            <a:off x="1783533" y="470952"/>
            <a:ext cx="2512241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SLK GY6018/ GY6028*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1D5581-E5A8-4C25-9CBD-DD18993C0714}"/>
              </a:ext>
            </a:extLst>
          </p:cNvPr>
          <p:cNvSpPr txBox="1"/>
          <p:nvPr/>
        </p:nvSpPr>
        <p:spPr>
          <a:xfrm>
            <a:off x="6366328" y="849902"/>
            <a:ext cx="5371737" cy="2839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FuturaLightCTT" pitchFamily="2" charset="0"/>
              </a:rPr>
              <a:t>4-х конфорочные газовые варочные поверхности</a:t>
            </a:r>
            <a:endParaRPr lang="en-US" sz="1600" i="0" u="none" strike="noStrike" baseline="0" dirty="0">
              <a:solidFill>
                <a:schemeClr val="tx1">
                  <a:lumMod val="75000"/>
                  <a:lumOff val="25000"/>
                </a:schemeClr>
              </a:solidFill>
              <a:latin typeface="FuturaLightCTT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FuturaLightCTT" pitchFamily="2" charset="0"/>
              </a:rPr>
              <a:t>60 CM </a:t>
            </a:r>
            <a:r>
              <a:rPr lang="ru-RU" sz="160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FuturaLightCTT" pitchFamily="2" charset="0"/>
              </a:rPr>
              <a:t>газ на стекле</a:t>
            </a:r>
            <a:endParaRPr lang="en-US" sz="1600" i="0" u="none" strike="noStrike" baseline="0" dirty="0">
              <a:solidFill>
                <a:schemeClr val="tx1">
                  <a:lumMod val="75000"/>
                  <a:lumOff val="25000"/>
                </a:schemeClr>
              </a:solidFill>
              <a:latin typeface="FuturaLightCTT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FuturaLightCTT" pitchFamily="2" charset="0"/>
              </a:rPr>
              <a:t>3G+1W (4,2KW) WOK </a:t>
            </a:r>
            <a:r>
              <a:rPr lang="ru-RU" sz="160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FuturaLightCTT" pitchFamily="2" charset="0"/>
              </a:rPr>
              <a:t>конфорка</a:t>
            </a:r>
            <a:r>
              <a:rPr lang="en-US" sz="160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FuturaLightCTT" pitchFamily="2" charset="0"/>
              </a:rPr>
              <a:t> SABAF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FuturaLightCTT" pitchFamily="2" charset="0"/>
              </a:rPr>
              <a:t>Газ-контроль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uturaLightCTT" pitchFamily="2" charset="0"/>
              </a:rPr>
              <a:t>Автоподжиг</a:t>
            </a:r>
            <a:endParaRPr lang="en-US" sz="1600" i="0" u="none" strike="noStrike" baseline="0" dirty="0">
              <a:solidFill>
                <a:schemeClr val="tx1">
                  <a:lumMod val="75000"/>
                  <a:lumOff val="25000"/>
                </a:schemeClr>
              </a:solidFill>
              <a:latin typeface="FuturaLightCTT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FuturaLightCTT" pitchFamily="2" charset="0"/>
              </a:rPr>
              <a:t>Чугунные решетки</a:t>
            </a:r>
            <a:endParaRPr lang="en-US" sz="1600" i="0" u="none" strike="noStrike" baseline="0" dirty="0">
              <a:solidFill>
                <a:schemeClr val="tx1">
                  <a:lumMod val="75000"/>
                  <a:lumOff val="25000"/>
                </a:schemeClr>
              </a:solidFill>
              <a:latin typeface="FuturaLightCTT" pitchFamily="2" charset="0"/>
            </a:endParaRPr>
          </a:p>
          <a:p>
            <a:pPr marL="299085" indent="-287020">
              <a:lnSpc>
                <a:spcPct val="100000"/>
              </a:lnSpc>
              <a:spcBef>
                <a:spcPts val="29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lang="ru-RU" sz="1600" spc="-5" dirty="0">
                <a:latin typeface="FuturaLightCTT" pitchFamily="2" charset="0"/>
                <a:cs typeface="Calibri"/>
              </a:rPr>
              <a:t>Жиклёры</a:t>
            </a:r>
            <a:r>
              <a:rPr lang="ru-RU" sz="1600" spc="-25" dirty="0">
                <a:latin typeface="FuturaLightCTT" pitchFamily="2" charset="0"/>
                <a:cs typeface="Calibri"/>
              </a:rPr>
              <a:t> </a:t>
            </a:r>
            <a:r>
              <a:rPr lang="ru-RU" sz="1600" spc="-5" dirty="0">
                <a:latin typeface="FuturaLightCTT" pitchFamily="2" charset="0"/>
                <a:cs typeface="Calibri"/>
              </a:rPr>
              <a:t>для баллонного</a:t>
            </a:r>
            <a:r>
              <a:rPr lang="ru-RU" sz="1600" spc="-15" dirty="0">
                <a:latin typeface="FuturaLightCTT" pitchFamily="2" charset="0"/>
                <a:cs typeface="Calibri"/>
              </a:rPr>
              <a:t> </a:t>
            </a:r>
            <a:r>
              <a:rPr lang="ru-RU" sz="1600" spc="-5" dirty="0">
                <a:latin typeface="FuturaLightCTT" pitchFamily="2" charset="0"/>
                <a:cs typeface="Calibri"/>
              </a:rPr>
              <a:t>газа,</a:t>
            </a:r>
            <a:endParaRPr lang="ru-RU" sz="1600" dirty="0">
              <a:latin typeface="FuturaLightCTT" pitchFamily="2" charset="0"/>
              <a:cs typeface="Calibri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uturaLightCTT" pitchFamily="2" charset="0"/>
              </a:rPr>
              <a:t>Материал: стекло черное, белое, серое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FuturaLightCTT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i="0" u="none" strike="noStrike" baseline="0" dirty="0">
                <a:latin typeface="FuturaLightCTT" pitchFamily="2" charset="0"/>
              </a:rPr>
              <a:t>*SLK GY6028 – </a:t>
            </a:r>
            <a:r>
              <a:rPr lang="ru-RU" sz="1600" b="1" i="0" u="none" strike="noStrike" baseline="0" dirty="0">
                <a:latin typeface="FuturaLightCTT" pitchFamily="2" charset="0"/>
              </a:rPr>
              <a:t>черное стекло - черные переключатели</a:t>
            </a:r>
            <a:endParaRPr lang="en-US" sz="1600" b="1" i="0" u="none" strike="noStrike" baseline="0" dirty="0">
              <a:latin typeface="FuturaLightCTT" pitchFamily="2" charset="0"/>
            </a:endParaRPr>
          </a:p>
          <a:p>
            <a:pPr algn="l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uturaLightCT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uturaLightCT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FuturaLightCT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Содержимое 2">
            <a:extLst>
              <a:ext uri="{FF2B5EF4-FFF2-40B4-BE49-F238E27FC236}">
                <a16:creationId xmlns:a16="http://schemas.microsoft.com/office/drawing/2014/main" id="{AA83159D-0B87-4354-B5BF-CF28AE076BBF}"/>
              </a:ext>
            </a:extLst>
          </p:cNvPr>
          <p:cNvSpPr txBox="1">
            <a:spLocks/>
          </p:cNvSpPr>
          <p:nvPr/>
        </p:nvSpPr>
        <p:spPr>
          <a:xfrm>
            <a:off x="1965022" y="4186289"/>
            <a:ext cx="2670460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sp>
        <p:nvSpPr>
          <p:cNvPr id="36" name="Содержимое 2">
            <a:extLst>
              <a:ext uri="{FF2B5EF4-FFF2-40B4-BE49-F238E27FC236}">
                <a16:creationId xmlns:a16="http://schemas.microsoft.com/office/drawing/2014/main" id="{1F176882-DE0B-4092-B8C7-90461858B2B7}"/>
              </a:ext>
            </a:extLst>
          </p:cNvPr>
          <p:cNvSpPr txBox="1">
            <a:spLocks/>
          </p:cNvSpPr>
          <p:nvPr/>
        </p:nvSpPr>
        <p:spPr>
          <a:xfrm>
            <a:off x="9371428" y="6161253"/>
            <a:ext cx="2670460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  <a:p>
            <a:pPr algn="l"/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sp>
        <p:nvSpPr>
          <p:cNvPr id="18" name="Содержимое 2">
            <a:extLst>
              <a:ext uri="{FF2B5EF4-FFF2-40B4-BE49-F238E27FC236}">
                <a16:creationId xmlns:a16="http://schemas.microsoft.com/office/drawing/2014/main" id="{8443119E-B24A-43B7-BC35-7558B3E90094}"/>
              </a:ext>
            </a:extLst>
          </p:cNvPr>
          <p:cNvSpPr txBox="1">
            <a:spLocks/>
          </p:cNvSpPr>
          <p:nvPr/>
        </p:nvSpPr>
        <p:spPr>
          <a:xfrm>
            <a:off x="5271070" y="3640602"/>
            <a:ext cx="2136672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SLK GL6018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sp>
        <p:nvSpPr>
          <p:cNvPr id="25" name="Содержимое 2">
            <a:extLst>
              <a:ext uri="{FF2B5EF4-FFF2-40B4-BE49-F238E27FC236}">
                <a16:creationId xmlns:a16="http://schemas.microsoft.com/office/drawing/2014/main" id="{7F06E764-C50C-4948-A6B0-3508636B5468}"/>
              </a:ext>
            </a:extLst>
          </p:cNvPr>
          <p:cNvSpPr txBox="1">
            <a:spLocks/>
          </p:cNvSpPr>
          <p:nvPr/>
        </p:nvSpPr>
        <p:spPr>
          <a:xfrm>
            <a:off x="9212476" y="3556938"/>
            <a:ext cx="2136672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SLK GG6018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AEDBF9-3313-4353-954C-B318DB669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0" y="974025"/>
            <a:ext cx="4795870" cy="3424476"/>
          </a:xfrm>
          <a:prstGeom prst="rect">
            <a:avLst/>
          </a:prstGeom>
          <a:effectLst>
            <a:outerShdw blurRad="63500" dist="38100" dir="180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3F49F6-0545-4676-BF8B-E29EBB2DB4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254" y="4097365"/>
            <a:ext cx="3016149" cy="2177794"/>
          </a:xfrm>
          <a:prstGeom prst="rect">
            <a:avLst/>
          </a:prstGeom>
          <a:effectLst>
            <a:outerShdw blurRad="63500" dist="38100" dir="180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EEABAD3-2DB0-4C74-B02F-6A46CACC7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151" y="3935888"/>
            <a:ext cx="2897264" cy="2011042"/>
          </a:xfrm>
          <a:prstGeom prst="rect">
            <a:avLst/>
          </a:prstGeom>
          <a:effectLst>
            <a:outerShdw blurRad="63500" dist="38100" dir="1800000" algn="tl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8725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4">
            <a:extLst>
              <a:ext uri="{FF2B5EF4-FFF2-40B4-BE49-F238E27FC236}">
                <a16:creationId xmlns:a16="http://schemas.microsoft.com/office/drawing/2014/main" id="{BD234849-98D1-4198-A7A3-6E49685B827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89824" y="0"/>
            <a:ext cx="202177" cy="6858000"/>
          </a:xfrm>
          <a:prstGeom prst="rect">
            <a:avLst/>
          </a:prstGeom>
        </p:spPr>
      </p:pic>
      <p:sp>
        <p:nvSpPr>
          <p:cNvPr id="15" name="Содержимое 2">
            <a:extLst>
              <a:ext uri="{FF2B5EF4-FFF2-40B4-BE49-F238E27FC236}">
                <a16:creationId xmlns:a16="http://schemas.microsoft.com/office/drawing/2014/main" id="{17CFC189-8D70-45A3-ABFF-D41D748AD1F9}"/>
              </a:ext>
            </a:extLst>
          </p:cNvPr>
          <p:cNvSpPr txBox="1">
            <a:spLocks/>
          </p:cNvSpPr>
          <p:nvPr/>
        </p:nvSpPr>
        <p:spPr>
          <a:xfrm>
            <a:off x="2506712" y="3675809"/>
            <a:ext cx="2670460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sp>
        <p:nvSpPr>
          <p:cNvPr id="16" name="Содержимое 2">
            <a:extLst>
              <a:ext uri="{FF2B5EF4-FFF2-40B4-BE49-F238E27FC236}">
                <a16:creationId xmlns:a16="http://schemas.microsoft.com/office/drawing/2014/main" id="{FCD4022B-7C7A-422A-B613-6FDA7B2128D2}"/>
              </a:ext>
            </a:extLst>
          </p:cNvPr>
          <p:cNvSpPr txBox="1">
            <a:spLocks/>
          </p:cNvSpPr>
          <p:nvPr/>
        </p:nvSpPr>
        <p:spPr>
          <a:xfrm>
            <a:off x="3700984" y="105023"/>
            <a:ext cx="2136672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SLD DY6318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sp>
        <p:nvSpPr>
          <p:cNvPr id="17" name="Содержимое 2">
            <a:extLst>
              <a:ext uri="{FF2B5EF4-FFF2-40B4-BE49-F238E27FC236}">
                <a16:creationId xmlns:a16="http://schemas.microsoft.com/office/drawing/2014/main" id="{656C8C87-9159-416B-8893-4529B6BB5304}"/>
              </a:ext>
            </a:extLst>
          </p:cNvPr>
          <p:cNvSpPr txBox="1">
            <a:spLocks/>
          </p:cNvSpPr>
          <p:nvPr/>
        </p:nvSpPr>
        <p:spPr>
          <a:xfrm>
            <a:off x="420000" y="6268552"/>
            <a:ext cx="2670460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sp>
        <p:nvSpPr>
          <p:cNvPr id="19" name="Содержимое 2">
            <a:extLst>
              <a:ext uri="{FF2B5EF4-FFF2-40B4-BE49-F238E27FC236}">
                <a16:creationId xmlns:a16="http://schemas.microsoft.com/office/drawing/2014/main" id="{3060C13D-E892-4C9B-A366-EE093380DBFA}"/>
              </a:ext>
            </a:extLst>
          </p:cNvPr>
          <p:cNvSpPr txBox="1">
            <a:spLocks/>
          </p:cNvSpPr>
          <p:nvPr/>
        </p:nvSpPr>
        <p:spPr>
          <a:xfrm>
            <a:off x="5353402" y="6268551"/>
            <a:ext cx="2670460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sp>
        <p:nvSpPr>
          <p:cNvPr id="25" name="Содержимое 2">
            <a:extLst>
              <a:ext uri="{FF2B5EF4-FFF2-40B4-BE49-F238E27FC236}">
                <a16:creationId xmlns:a16="http://schemas.microsoft.com/office/drawing/2014/main" id="{764B3729-BD05-4193-BA9F-3553FE7AA319}"/>
              </a:ext>
            </a:extLst>
          </p:cNvPr>
          <p:cNvSpPr txBox="1">
            <a:spLocks/>
          </p:cNvSpPr>
          <p:nvPr/>
        </p:nvSpPr>
        <p:spPr>
          <a:xfrm>
            <a:off x="447526" y="3018778"/>
            <a:ext cx="2136672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SLD DL6318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sp>
        <p:nvSpPr>
          <p:cNvPr id="29" name="Содержимое 2">
            <a:extLst>
              <a:ext uri="{FF2B5EF4-FFF2-40B4-BE49-F238E27FC236}">
                <a16:creationId xmlns:a16="http://schemas.microsoft.com/office/drawing/2014/main" id="{292D22FD-E6BA-4E47-8094-0E3499159B6A}"/>
              </a:ext>
            </a:extLst>
          </p:cNvPr>
          <p:cNvSpPr txBox="1">
            <a:spLocks/>
          </p:cNvSpPr>
          <p:nvPr/>
        </p:nvSpPr>
        <p:spPr>
          <a:xfrm>
            <a:off x="5285952" y="3459198"/>
            <a:ext cx="2136672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SLD DG6318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340D544-C245-4B38-9AA4-08C0EAACB0AE}"/>
              </a:ext>
            </a:extLst>
          </p:cNvPr>
          <p:cNvSpPr txBox="1"/>
          <p:nvPr/>
        </p:nvSpPr>
        <p:spPr>
          <a:xfrm>
            <a:off x="6728360" y="578307"/>
            <a:ext cx="526146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FuturaLightCTT" pitchFamily="2" charset="0"/>
              </a:rPr>
              <a:t>Ширина 60 см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FuturaLightCTT" pitchFamily="2" charset="0"/>
              </a:rPr>
              <a:t>Тип управления </a:t>
            </a:r>
            <a:r>
              <a:rPr lang="en-US" sz="1400" dirty="0">
                <a:latin typeface="FuturaLightCTT" pitchFamily="2" charset="0"/>
              </a:rPr>
              <a:t> - c</a:t>
            </a:r>
            <a:r>
              <a:rPr lang="ru-RU" sz="1400" dirty="0" err="1">
                <a:latin typeface="FuturaLightCTT" pitchFamily="2" charset="0"/>
              </a:rPr>
              <a:t>енсорное</a:t>
            </a:r>
            <a:endParaRPr lang="ru-RU" sz="1400" dirty="0">
              <a:latin typeface="FuturaLightCT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FuturaLightCTT" pitchFamily="2" charset="0"/>
              </a:rPr>
              <a:t>Двигатель (Вт) 1x</a:t>
            </a:r>
            <a:r>
              <a:rPr lang="en-US" sz="1400" dirty="0">
                <a:latin typeface="FuturaLightCTT" pitchFamily="2" charset="0"/>
              </a:rPr>
              <a:t>K33</a:t>
            </a:r>
            <a:r>
              <a:rPr lang="ru-RU" sz="1400" dirty="0">
                <a:latin typeface="FuturaLightCTT" pitchFamily="2" charset="0"/>
              </a:rPr>
              <a:t> </a:t>
            </a:r>
            <a:r>
              <a:rPr lang="en-US" sz="1400" dirty="0">
                <a:latin typeface="FuturaLightCTT" pitchFamily="2" charset="0"/>
              </a:rPr>
              <a:t>115</a:t>
            </a:r>
            <a:r>
              <a:rPr lang="ru-RU" sz="1400" dirty="0">
                <a:latin typeface="FuturaLightCTT" pitchFamily="2" charset="0"/>
              </a:rPr>
              <a:t> Вт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FuturaLightCTT" pitchFamily="2" charset="0"/>
              </a:rPr>
              <a:t>Мощность, (м³Мч) -  </a:t>
            </a:r>
            <a:r>
              <a:rPr lang="en-US" sz="1400" dirty="0">
                <a:latin typeface="FuturaLightCTT" pitchFamily="2" charset="0"/>
              </a:rPr>
              <a:t>800</a:t>
            </a:r>
            <a:endParaRPr lang="ru-RU" sz="1400" dirty="0">
              <a:latin typeface="FuturaLightCT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FuturaLightCTT" pitchFamily="2" charset="0"/>
              </a:rPr>
              <a:t>Уровень шума, (дБ(А)) – 66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FuturaLightCTT" pitchFamily="2" charset="0"/>
              </a:rPr>
              <a:t>Уровни скорости - 4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err="1">
                <a:latin typeface="FuturaLightCTT" pitchFamily="2" charset="0"/>
              </a:rPr>
              <a:t>Воздухоотведение</a:t>
            </a:r>
            <a:r>
              <a:rPr lang="ru-RU" sz="1400" dirty="0">
                <a:latin typeface="FuturaLightCTT" pitchFamily="2" charset="0"/>
              </a:rPr>
              <a:t> - смешанная система </a:t>
            </a:r>
            <a:endParaRPr lang="en-US" sz="1400" dirty="0">
              <a:latin typeface="FuturaLightCTT" pitchFamily="2" charset="0"/>
            </a:endParaRPr>
          </a:p>
          <a:p>
            <a:r>
              <a:rPr lang="en-US" sz="1400" dirty="0">
                <a:latin typeface="FuturaLightCTT" pitchFamily="2" charset="0"/>
              </a:rPr>
              <a:t>       </a:t>
            </a:r>
            <a:r>
              <a:rPr lang="ru-RU" sz="1400" dirty="0">
                <a:latin typeface="FuturaLightCTT" pitchFamily="2" charset="0"/>
              </a:rPr>
              <a:t>(рециркуляция</a:t>
            </a:r>
            <a:r>
              <a:rPr lang="en-US" sz="1400" b="1" dirty="0">
                <a:latin typeface="FuturaLightCTT" pitchFamily="2" charset="0"/>
              </a:rPr>
              <a:t> </a:t>
            </a:r>
            <a:r>
              <a:rPr lang="en-US" sz="1400" b="1" dirty="0">
                <a:latin typeface="FuturaLightCTT" pitchFamily="2" charset="0"/>
                <a:ea typeface="Microsoft YaHei" panose="020B0503020204020204" pitchFamily="34" charset="-122"/>
              </a:rPr>
              <a:t>∕</a:t>
            </a:r>
            <a:r>
              <a:rPr lang="ru-RU" sz="1400" b="1" dirty="0">
                <a:latin typeface="FuturaLightCTT" pitchFamily="2" charset="0"/>
                <a:ea typeface="Microsoft YaHei" panose="020B0503020204020204" pitchFamily="34" charset="-122"/>
              </a:rPr>
              <a:t> </a:t>
            </a:r>
            <a:r>
              <a:rPr lang="ru-RU" sz="1400" dirty="0">
                <a:latin typeface="FuturaLightCTT" pitchFamily="2" charset="0"/>
              </a:rPr>
              <a:t>прямоточная)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FuturaLightCTT" pitchFamily="2" charset="0"/>
              </a:rPr>
              <a:t>Диаметр воздуховода, (мм) - 150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FuturaLightCTT" pitchFamily="2" charset="0"/>
              </a:rPr>
              <a:t>Длина дымохода, (мм) -  273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FuturaLightCTT" pitchFamily="2" charset="0"/>
              </a:rPr>
              <a:t>Угольный фильтр - опция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FuturaLightCTT" pitchFamily="2" charset="0"/>
              </a:rPr>
              <a:t>Металлический фильтр 3-слойный алюминиевый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FuturaLightCTT" pitchFamily="2" charset="0"/>
              </a:rPr>
              <a:t>Тип освещения 1 светодиодная лампа Wx2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err="1">
                <a:latin typeface="FuturaLightCTT" pitchFamily="2" charset="0"/>
              </a:rPr>
              <a:t>НапряжениеМчастота</a:t>
            </a:r>
            <a:r>
              <a:rPr lang="ru-RU" sz="1400" dirty="0">
                <a:latin typeface="FuturaLightCTT" pitchFamily="2" charset="0"/>
              </a:rPr>
              <a:t> 220 В</a:t>
            </a:r>
            <a:r>
              <a:rPr lang="en-US" sz="1400" b="1" dirty="0">
                <a:latin typeface="FuturaLightCTT" pitchFamily="2" charset="0"/>
              </a:rPr>
              <a:t> </a:t>
            </a:r>
            <a:r>
              <a:rPr lang="en-US" sz="1400" b="1" dirty="0">
                <a:latin typeface="FuturaLightCTT" pitchFamily="2" charset="0"/>
                <a:ea typeface="Microsoft YaHei" panose="020B0503020204020204" pitchFamily="34" charset="-122"/>
              </a:rPr>
              <a:t>∕</a:t>
            </a:r>
            <a:r>
              <a:rPr lang="ru-RU" sz="1400" b="1" dirty="0">
                <a:latin typeface="FuturaLightCTT" pitchFamily="2" charset="0"/>
                <a:ea typeface="Microsoft YaHei" panose="020B0503020204020204" pitchFamily="34" charset="-122"/>
              </a:rPr>
              <a:t> </a:t>
            </a:r>
            <a:r>
              <a:rPr lang="ru-RU" sz="1400" dirty="0">
                <a:latin typeface="FuturaLightCTT" pitchFamily="2" charset="0"/>
              </a:rPr>
              <a:t> 50 Гц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FuturaLightCTT" pitchFamily="2" charset="0"/>
              </a:rPr>
              <a:t>Тип штекера – ЕС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FuturaLightCTT" pitchFamily="2" charset="0"/>
              </a:rPr>
              <a:t>Энергетический класс 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FuturaLightCTT" pitchFamily="2" charset="0"/>
              </a:rPr>
              <a:t>Вес нетто (кг) – 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FuturaLightCTT" pitchFamily="2" charset="0"/>
              </a:rPr>
              <a:t>Полная масса (кг) 10,8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FuturaLightCTT" pitchFamily="2" charset="0"/>
              </a:rPr>
              <a:t>ЧЕРНОЕ СТЕКЛО</a:t>
            </a:r>
            <a:r>
              <a:rPr lang="en-US" sz="1400" b="1" dirty="0">
                <a:latin typeface="FuturaLightCTT" pitchFamily="2" charset="0"/>
              </a:rPr>
              <a:t> </a:t>
            </a:r>
            <a:r>
              <a:rPr lang="en-US" sz="1400" b="1" dirty="0">
                <a:latin typeface="FuturaLightCTT" pitchFamily="2" charset="0"/>
                <a:ea typeface="Microsoft YaHei" panose="020B0503020204020204" pitchFamily="34" charset="-122"/>
              </a:rPr>
              <a:t>∕</a:t>
            </a:r>
            <a:r>
              <a:rPr lang="ru-RU" sz="1400" b="1" dirty="0">
                <a:latin typeface="FuturaLightCTT" pitchFamily="2" charset="0"/>
                <a:ea typeface="Microsoft YaHei" panose="020B0503020204020204" pitchFamily="34" charset="-122"/>
              </a:rPr>
              <a:t> </a:t>
            </a:r>
            <a:r>
              <a:rPr lang="ru-RU" sz="1400" dirty="0">
                <a:latin typeface="FuturaLightCTT" pitchFamily="2" charset="0"/>
              </a:rPr>
              <a:t> БЕЛОЕ СТЕКЛО </a:t>
            </a:r>
            <a:r>
              <a:rPr lang="en-US" sz="1400" b="1" dirty="0">
                <a:latin typeface="FuturaLightCTT" pitchFamily="2" charset="0"/>
              </a:rPr>
              <a:t> </a:t>
            </a:r>
            <a:r>
              <a:rPr lang="en-US" sz="1400" b="1" dirty="0">
                <a:latin typeface="FuturaLightCTT" pitchFamily="2" charset="0"/>
                <a:ea typeface="Microsoft YaHei" panose="020B0503020204020204" pitchFamily="34" charset="-122"/>
              </a:rPr>
              <a:t>∕</a:t>
            </a:r>
            <a:r>
              <a:rPr lang="ru-RU" sz="1400" b="1" dirty="0">
                <a:latin typeface="FuturaLightCTT" pitchFamily="2" charset="0"/>
                <a:ea typeface="Microsoft YaHei" panose="020B0503020204020204" pitchFamily="34" charset="-122"/>
              </a:rPr>
              <a:t> </a:t>
            </a:r>
            <a:r>
              <a:rPr lang="ru-RU" sz="1400" dirty="0">
                <a:latin typeface="FuturaLightCTT" pitchFamily="2" charset="0"/>
              </a:rPr>
              <a:t> СЕРОЕ СТЕКЛО</a:t>
            </a:r>
            <a:endParaRPr lang="en-US" sz="1400" dirty="0">
              <a:latin typeface="FuturaLightCTT" pitchFamily="2" charset="0"/>
            </a:endParaRPr>
          </a:p>
          <a:p>
            <a:endParaRPr lang="ru-RU" sz="1400" dirty="0">
              <a:latin typeface="FuturaLightCTT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C6F8D0-E846-4763-94A5-221E24DE38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094" y="285154"/>
            <a:ext cx="2670460" cy="339065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5D746D-74B4-4B25-90DB-753341E40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75" y="3397727"/>
            <a:ext cx="1949362" cy="249577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F991F2C-3248-43E2-88BE-1AC3489561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084" y="3806907"/>
            <a:ext cx="1955752" cy="249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37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480077" y="1125129"/>
            <a:ext cx="5283780" cy="446241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FuturaLightCTT" pitchFamily="2" charset="0"/>
              </a:rPr>
              <a:t>Встраиваемая СВЧ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FuturaLightCTT" pitchFamily="2" charset="0"/>
              </a:rPr>
              <a:t>Объем- </a:t>
            </a:r>
            <a:r>
              <a:rPr lang="ru-RU" sz="1600" b="1" dirty="0">
                <a:latin typeface="FuturaLightCTT" pitchFamily="2" charset="0"/>
              </a:rPr>
              <a:t>25 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FuturaLightCTT" pitchFamily="2" charset="0"/>
              </a:rPr>
              <a:t>Функции -  Микроволновая печь, Гриль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FuturaLightCTT" pitchFamily="2" charset="0"/>
              </a:rPr>
              <a:t>Тип управления - сенсорное управление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FuturaLightCTT" pitchFamily="2" charset="0"/>
              </a:rPr>
              <a:t>Камера - нержавеющая сталь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FuturaLightCTT" pitchFamily="2" charset="0"/>
              </a:rPr>
              <a:t>Дверь</a:t>
            </a:r>
            <a:r>
              <a:rPr lang="en-US" sz="1600" b="1" dirty="0">
                <a:latin typeface="FuturaLightCTT" pitchFamily="2" charset="0"/>
              </a:rPr>
              <a:t> </a:t>
            </a:r>
            <a:r>
              <a:rPr lang="en-US" sz="1600" b="1" dirty="0">
                <a:latin typeface="FuturaLightCTT" pitchFamily="2" charset="0"/>
                <a:ea typeface="Microsoft YaHei" panose="020B0503020204020204" pitchFamily="34" charset="-122"/>
              </a:rPr>
              <a:t>∕</a:t>
            </a:r>
            <a:r>
              <a:rPr lang="ru-RU" sz="1600" b="1" dirty="0">
                <a:latin typeface="FuturaLightCTT" pitchFamily="2" charset="0"/>
                <a:ea typeface="Microsoft YaHei" panose="020B0503020204020204" pitchFamily="34" charset="-122"/>
              </a:rPr>
              <a:t> </a:t>
            </a:r>
            <a:r>
              <a:rPr lang="ru-RU" sz="1600" dirty="0">
                <a:latin typeface="FuturaLightCTT" pitchFamily="2" charset="0"/>
              </a:rPr>
              <a:t>панель – стекло</a:t>
            </a:r>
            <a:r>
              <a:rPr lang="en-US" sz="1600" dirty="0">
                <a:latin typeface="FuturaLightCTT" pitchFamily="2" charset="0"/>
              </a:rPr>
              <a:t> </a:t>
            </a:r>
            <a:r>
              <a:rPr lang="ru-RU" sz="1600" dirty="0">
                <a:latin typeface="FuturaLightCTT" pitchFamily="2" charset="0"/>
              </a:rPr>
              <a:t>черное</a:t>
            </a:r>
            <a:r>
              <a:rPr lang="en-US" sz="1600" b="1" dirty="0">
                <a:latin typeface="FuturaLightCTT" pitchFamily="2" charset="0"/>
              </a:rPr>
              <a:t> </a:t>
            </a:r>
            <a:r>
              <a:rPr lang="en-US" sz="1600" b="1" dirty="0">
                <a:latin typeface="FuturaLightCTT" pitchFamily="2" charset="0"/>
                <a:ea typeface="Microsoft YaHei" panose="020B0503020204020204" pitchFamily="34" charset="-122"/>
              </a:rPr>
              <a:t>∕</a:t>
            </a:r>
            <a:r>
              <a:rPr lang="ru-RU" sz="1600" b="1" dirty="0">
                <a:latin typeface="FuturaLightCTT" pitchFamily="2" charset="0"/>
                <a:ea typeface="Microsoft YaHei" panose="020B0503020204020204" pitchFamily="34" charset="-122"/>
              </a:rPr>
              <a:t> </a:t>
            </a:r>
            <a:r>
              <a:rPr lang="ru-RU" sz="1600" dirty="0">
                <a:latin typeface="FuturaLightCTT" pitchFamily="2" charset="0"/>
              </a:rPr>
              <a:t>белое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FuturaLightCTT" pitchFamily="2" charset="0"/>
              </a:rPr>
              <a:t>Дисплей  - белый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FuturaLightCTT" pitchFamily="2" charset="0"/>
              </a:rPr>
              <a:t>Способ открытия двери – кнопка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FuturaLightCTT" pitchFamily="2" charset="0"/>
              </a:rPr>
              <a:t>Размер поворотного стола  - 315 мм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FuturaLightCTT" pitchFamily="2" charset="0"/>
              </a:rPr>
              <a:t>Входная мощность - 1450 Вт, микроволновая печь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FuturaLightCTT" pitchFamily="2" charset="0"/>
              </a:rPr>
              <a:t>Выходная мощность  - 900 Вт микроволны, 1000 Вт Гриль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FuturaLightCTT" pitchFamily="2" charset="0"/>
              </a:rPr>
              <a:t>Опции разморозки  - вес</a:t>
            </a:r>
            <a:r>
              <a:rPr lang="en-US" sz="1600" b="1" dirty="0">
                <a:latin typeface="FuturaLightCTT" pitchFamily="2" charset="0"/>
              </a:rPr>
              <a:t> </a:t>
            </a:r>
            <a:r>
              <a:rPr lang="en-US" sz="1600" b="1" dirty="0">
                <a:latin typeface="FuturaLightCTT" pitchFamily="2" charset="0"/>
                <a:ea typeface="Microsoft YaHei" panose="020B0503020204020204" pitchFamily="34" charset="-122"/>
              </a:rPr>
              <a:t>∕</a:t>
            </a:r>
            <a:r>
              <a:rPr lang="ru-RU" sz="1600" b="1" dirty="0">
                <a:latin typeface="FuturaLightCTT" pitchFamily="2" charset="0"/>
                <a:ea typeface="Microsoft YaHei" panose="020B0503020204020204" pitchFamily="34" charset="-122"/>
              </a:rPr>
              <a:t> </a:t>
            </a:r>
            <a:r>
              <a:rPr lang="ru-RU" sz="1600" dirty="0">
                <a:latin typeface="FuturaLightCTT" pitchFamily="2" charset="0"/>
              </a:rPr>
              <a:t>время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FuturaLightCTT" pitchFamily="2" charset="0"/>
              </a:rPr>
              <a:t>Таймер приготовления - 95 минут</a:t>
            </a:r>
            <a:endParaRPr lang="en-US" sz="1600" dirty="0">
              <a:latin typeface="FuturaLightCTT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FuturaLightCTT" pitchFamily="2" charset="0"/>
              </a:rPr>
              <a:t>Авто меню - 8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FuturaLightCTT" pitchFamily="2" charset="0"/>
              </a:rPr>
              <a:t>Мощность микроволн -   5 уровней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FuturaLightCTT" pitchFamily="2" charset="0"/>
              </a:rPr>
              <a:t>Размер продукта (мм)  - 595x401x388 мм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FuturaLightCTT" pitchFamily="2" charset="0"/>
              </a:rPr>
              <a:t>Вес (кг) - 19,5</a:t>
            </a:r>
          </a:p>
        </p:txBody>
      </p:sp>
      <p:pic>
        <p:nvPicPr>
          <p:cNvPr id="9" name="object 4">
            <a:extLst>
              <a:ext uri="{FF2B5EF4-FFF2-40B4-BE49-F238E27FC236}">
                <a16:creationId xmlns:a16="http://schemas.microsoft.com/office/drawing/2014/main" id="{C503E9BC-D715-4F2D-B93F-9734B3D1B63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989824" y="0"/>
            <a:ext cx="202177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543C56-BCA3-4D29-9DFE-3FC7D04A48F8}"/>
              </a:ext>
            </a:extLst>
          </p:cNvPr>
          <p:cNvSpPr txBox="1"/>
          <p:nvPr/>
        </p:nvSpPr>
        <p:spPr>
          <a:xfrm>
            <a:off x="6480077" y="487205"/>
            <a:ext cx="30123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SLM EY25D</a:t>
            </a:r>
            <a:r>
              <a:rPr lang="en-US" sz="1800" b="1" dirty="0">
                <a:latin typeface="FuturaLightCTT" pitchFamily="2" charset="0"/>
              </a:rPr>
              <a:t> </a:t>
            </a:r>
            <a:r>
              <a:rPr lang="en-US" sz="1800" b="1" dirty="0">
                <a:latin typeface="FuturaLightCTT" pitchFamily="2" charset="0"/>
                <a:ea typeface="Microsoft YaHei" panose="020B0503020204020204" pitchFamily="34" charset="-122"/>
              </a:rPr>
              <a:t>∕</a:t>
            </a:r>
            <a:r>
              <a:rPr lang="ru-RU" sz="1800" b="1" dirty="0">
                <a:latin typeface="FuturaLightCTT" pitchFamily="2" charset="0"/>
                <a:ea typeface="Microsoft YaHei" panose="020B0503020204020204" pitchFamily="34" charset="-122"/>
              </a:rPr>
              <a:t> 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  <a:ea typeface="Microsoft YaHei" panose="020B0503020204020204" pitchFamily="34" charset="-122"/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EL25D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LightCTT" pitchFamily="2" charset="0"/>
            </a:endParaRPr>
          </a:p>
        </p:txBody>
      </p:sp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A454CB50-34C9-45CA-B971-CC834245E224}"/>
              </a:ext>
            </a:extLst>
          </p:cNvPr>
          <p:cNvSpPr txBox="1">
            <a:spLocks/>
          </p:cNvSpPr>
          <p:nvPr/>
        </p:nvSpPr>
        <p:spPr>
          <a:xfrm>
            <a:off x="311078" y="3465762"/>
            <a:ext cx="2670460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Mont ExtraLight DEMO" panose="00000400000000000000" pitchFamily="2" charset="0"/>
            </a:endParaRPr>
          </a:p>
        </p:txBody>
      </p:sp>
      <p:sp>
        <p:nvSpPr>
          <p:cNvPr id="12" name="Содержимое 2">
            <a:extLst>
              <a:ext uri="{FF2B5EF4-FFF2-40B4-BE49-F238E27FC236}">
                <a16:creationId xmlns:a16="http://schemas.microsoft.com/office/drawing/2014/main" id="{468A9E76-A019-4CC9-A41B-96E8970D09AF}"/>
              </a:ext>
            </a:extLst>
          </p:cNvPr>
          <p:cNvSpPr txBox="1">
            <a:spLocks/>
          </p:cNvSpPr>
          <p:nvPr/>
        </p:nvSpPr>
        <p:spPr>
          <a:xfrm>
            <a:off x="2560093" y="6450748"/>
            <a:ext cx="2670460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latin typeface="Mont ExtraLight DEMO" panose="00000400000000000000" pitchFamily="2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D37B776-56A5-4A4E-AD91-D764B2CB3A8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71" y="95235"/>
            <a:ext cx="4996229" cy="329700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972A2F-0B22-4B49-862D-69B4B62596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5522" y="3465762"/>
            <a:ext cx="4327427" cy="285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2837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5320</TotalTime>
  <Words>689</Words>
  <Application>Microsoft Office PowerPoint</Application>
  <PresentationFormat>Широкоэкранный</PresentationFormat>
  <Paragraphs>130</Paragraphs>
  <Slides>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9" baseType="lpstr">
      <vt:lpstr>Mont ExtraLight DEMO</vt:lpstr>
      <vt:lpstr>Microsoft YaHei</vt:lpstr>
      <vt:lpstr>Calibri</vt:lpstr>
      <vt:lpstr>Calibri Light</vt:lpstr>
      <vt:lpstr>Times New Roman</vt:lpstr>
      <vt:lpstr>Mont Thin</vt:lpstr>
      <vt:lpstr>Arial MT</vt:lpstr>
      <vt:lpstr>FuturaLightCTT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 Ov</dc:creator>
  <cp:lastModifiedBy>Анастасия Новикова</cp:lastModifiedBy>
  <cp:revision>358</cp:revision>
  <dcterms:created xsi:type="dcterms:W3CDTF">2023-05-17T12:46:22Z</dcterms:created>
  <dcterms:modified xsi:type="dcterms:W3CDTF">2023-09-27T08:24:01Z</dcterms:modified>
</cp:coreProperties>
</file>