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7" r:id="rId4"/>
    <p:sldId id="26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удина Ирина" initials="ЗИ" lastIdx="0" clrIdx="0">
    <p:extLst>
      <p:ext uri="{19B8F6BF-5375-455C-9EA6-DF929625EA0E}">
        <p15:presenceInfo xmlns:p15="http://schemas.microsoft.com/office/powerpoint/2012/main" userId="Зудина Ир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DD65-7482-4AE6-A413-A18FBBB1D61F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042-58EF-40BF-A4D3-6F4BC347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0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DD65-7482-4AE6-A413-A18FBBB1D61F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042-58EF-40BF-A4D3-6F4BC347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77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DD65-7482-4AE6-A413-A18FBBB1D61F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042-58EF-40BF-A4D3-6F4BC347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2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DD65-7482-4AE6-A413-A18FBBB1D61F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042-58EF-40BF-A4D3-6F4BC347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0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DD65-7482-4AE6-A413-A18FBBB1D61F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042-58EF-40BF-A4D3-6F4BC347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6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DD65-7482-4AE6-A413-A18FBBB1D61F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042-58EF-40BF-A4D3-6F4BC347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DD65-7482-4AE6-A413-A18FBBB1D61F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042-58EF-40BF-A4D3-6F4BC347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7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DD65-7482-4AE6-A413-A18FBBB1D61F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042-58EF-40BF-A4D3-6F4BC347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1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DD65-7482-4AE6-A413-A18FBBB1D61F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042-58EF-40BF-A4D3-6F4BC347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6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DD65-7482-4AE6-A413-A18FBBB1D61F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042-58EF-40BF-A4D3-6F4BC347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3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DD65-7482-4AE6-A413-A18FBBB1D61F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042-58EF-40BF-A4D3-6F4BC347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82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BDD65-7482-4AE6-A413-A18FBBB1D61F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F9042-58EF-40BF-A4D3-6F4BC347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0" y="457200"/>
            <a:ext cx="457200" cy="56665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46052" y="4057377"/>
            <a:ext cx="3605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15" dirty="0" smtClean="0">
                <a:solidFill>
                  <a:srgbClr val="787A79"/>
                </a:solidFill>
              </a:rPr>
              <a:t>Новинки прайс-листа </a:t>
            </a:r>
            <a:r>
              <a:rPr lang="ru-RU" spc="15" dirty="0" smtClean="0">
                <a:solidFill>
                  <a:srgbClr val="787A79"/>
                </a:solidFill>
              </a:rPr>
              <a:t>апрель</a:t>
            </a:r>
            <a:r>
              <a:rPr lang="ru-RU" spc="15" dirty="0" smtClean="0">
                <a:solidFill>
                  <a:srgbClr val="787A79"/>
                </a:solidFill>
              </a:rPr>
              <a:t> </a:t>
            </a:r>
            <a:r>
              <a:rPr lang="ru-RU" spc="15" dirty="0" smtClean="0">
                <a:solidFill>
                  <a:srgbClr val="787A79"/>
                </a:solidFill>
              </a:rPr>
              <a:t>2024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37726" y="2336393"/>
            <a:ext cx="4231314" cy="184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r">
              <a:spcBef>
                <a:spcPts val="737"/>
              </a:spcBef>
            </a:pPr>
            <a:r>
              <a:rPr lang="ru-RU" sz="2800" b="1" kern="0" cap="all" spc="100" dirty="0" smtClean="0">
                <a:solidFill>
                  <a:sysClr val="windowText" lastClr="000000"/>
                </a:solidFill>
                <a:latin typeface="Ubuntu"/>
              </a:rPr>
              <a:t>Встраиваемая техника 2024 </a:t>
            </a:r>
          </a:p>
          <a:p>
            <a:pPr marL="7701" algn="r">
              <a:spcBef>
                <a:spcPts val="737"/>
              </a:spcBef>
            </a:pPr>
            <a:r>
              <a:rPr lang="ru-RU" sz="2800" kern="0" cap="all" spc="100" dirty="0" smtClean="0">
                <a:solidFill>
                  <a:sysClr val="windowText" lastClr="000000"/>
                </a:solidFill>
                <a:latin typeface="Ubuntu"/>
              </a:rPr>
              <a:t>Духовые шкафы</a:t>
            </a:r>
            <a:r>
              <a:rPr lang="ru-RU" sz="2800" kern="0" spc="100" dirty="0" smtClean="0">
                <a:solidFill>
                  <a:sysClr val="windowText" lastClr="000000"/>
                </a:solidFill>
                <a:latin typeface="Ubuntu"/>
              </a:rPr>
              <a:t/>
            </a:r>
            <a:br>
              <a:rPr lang="ru-RU" sz="2800" kern="0" spc="100" dirty="0" smtClean="0">
                <a:solidFill>
                  <a:sysClr val="windowText" lastClr="000000"/>
                </a:solidFill>
                <a:latin typeface="Ubuntu"/>
              </a:rPr>
            </a:br>
            <a:endParaRPr lang="ru-RU" sz="2400" kern="0" spc="9" dirty="0">
              <a:latin typeface="Ubuntu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21593"/>
          <a:stretch/>
        </p:blipFill>
        <p:spPr>
          <a:xfrm>
            <a:off x="1" y="0"/>
            <a:ext cx="6614160" cy="68580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0459647" y="457200"/>
            <a:ext cx="829001" cy="226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/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743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5159" y="1851367"/>
            <a:ext cx="6040855" cy="4521858"/>
          </a:xfrm>
          <a:prstGeom prst="rect">
            <a:avLst/>
          </a:prstGeom>
        </p:spPr>
        <p:txBody>
          <a:bodyPr vert="horz" wrap="square" lIns="0" tIns="58526" rIns="0" bIns="0" rtlCol="0">
            <a:spAutoFit/>
          </a:bodyPr>
          <a:lstStyle/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Объем 72 л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Утапливаемые </a:t>
            </a:r>
            <a:r>
              <a:rPr lang="ru-RU" sz="1000" b="1" spc="-3" dirty="0">
                <a:latin typeface="Ubuntu Light"/>
                <a:cs typeface="Ubuntu Light"/>
              </a:rPr>
              <a:t>поворотные </a:t>
            </a:r>
            <a:r>
              <a:rPr lang="ru-RU" sz="1000" b="1" spc="-3" dirty="0" smtClean="0">
                <a:latin typeface="Ubuntu Light"/>
                <a:cs typeface="Ubuntu Light"/>
              </a:rPr>
              <a:t>регуляторы</a:t>
            </a:r>
            <a:endParaRPr lang="en-US" sz="1000" b="1" spc="-3" dirty="0" smtClean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>
                <a:latin typeface="Ubuntu Light"/>
                <a:cs typeface="Ubuntu Light"/>
              </a:rPr>
              <a:t>Увеличенный </a:t>
            </a:r>
            <a:r>
              <a:rPr lang="en-US" sz="1000" b="1" spc="-3" dirty="0">
                <a:latin typeface="Ubuntu Light"/>
                <a:cs typeface="Ubuntu Light"/>
              </a:rPr>
              <a:t>LED </a:t>
            </a:r>
            <a:r>
              <a:rPr lang="ru-RU" sz="1000" b="1" spc="-3" dirty="0">
                <a:latin typeface="Ubuntu Light"/>
                <a:cs typeface="Ubuntu Light"/>
              </a:rPr>
              <a:t>дисплей </a:t>
            </a:r>
            <a:r>
              <a:rPr lang="en-US" sz="1000" spc="-3" dirty="0">
                <a:solidFill>
                  <a:srgbClr val="FF0000"/>
                </a:solidFill>
                <a:latin typeface="Ubuntu Light"/>
                <a:cs typeface="Ubuntu Light"/>
              </a:rPr>
              <a:t>Snow White </a:t>
            </a:r>
            <a:endParaRPr lang="en-US" sz="1000" b="1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Сенсорное </a:t>
            </a:r>
            <a:r>
              <a:rPr lang="ru-RU" sz="1000" b="1" spc="-3" dirty="0">
                <a:latin typeface="Ubuntu Light"/>
                <a:cs typeface="Ubuntu Light"/>
              </a:rPr>
              <a:t>управление таймером </a:t>
            </a:r>
            <a:r>
              <a:rPr lang="en-US" sz="1000" b="1" spc="-3" dirty="0" err="1" smtClean="0">
                <a:latin typeface="Ubuntu Light"/>
                <a:cs typeface="Ubuntu Light"/>
              </a:rPr>
              <a:t>TouchControl</a:t>
            </a:r>
            <a:r>
              <a:rPr lang="ru-RU" sz="1000" b="1" spc="-3" dirty="0" smtClean="0">
                <a:latin typeface="Ubuntu Light"/>
                <a:cs typeface="Ubuntu Light"/>
              </a:rPr>
              <a:t> 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Индикация дисплея белого цвета</a:t>
            </a:r>
            <a:endParaRPr lang="ru-RU" sz="1000" b="1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>
                <a:latin typeface="Ubuntu Light"/>
                <a:cs typeface="Ubuntu Light"/>
              </a:rPr>
              <a:t>Электронный таймер, 24 часа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en-US" sz="1000" b="1" spc="-3" dirty="0" smtClean="0">
                <a:latin typeface="Ubuntu Light"/>
                <a:cs typeface="Ubuntu Light"/>
              </a:rPr>
              <a:t>8</a:t>
            </a:r>
            <a:r>
              <a:rPr lang="ru-RU" sz="1000" b="1" spc="-3" dirty="0" smtClean="0">
                <a:latin typeface="Ubuntu Light"/>
                <a:cs typeface="Ubuntu Light"/>
              </a:rPr>
              <a:t> режимов </a:t>
            </a:r>
            <a:r>
              <a:rPr lang="ru-RU" sz="1000" spc="-3" dirty="0">
                <a:latin typeface="Ubuntu Light"/>
                <a:cs typeface="Ubuntu Light"/>
              </a:rPr>
              <a:t>функция конвекции, </a:t>
            </a:r>
            <a:r>
              <a:rPr lang="ru-RU" sz="1000" spc="-3" dirty="0">
                <a:solidFill>
                  <a:srgbClr val="FF0000"/>
                </a:solidFill>
                <a:latin typeface="Ubuntu Light"/>
                <a:cs typeface="Ubuntu Light"/>
              </a:rPr>
              <a:t>кольцевой </a:t>
            </a:r>
            <a:r>
              <a:rPr lang="ru-RU" sz="1000" spc="-3" dirty="0" smtClean="0">
                <a:solidFill>
                  <a:srgbClr val="FF0000"/>
                </a:solidFill>
                <a:latin typeface="Ubuntu Light"/>
                <a:cs typeface="Ubuntu Light"/>
              </a:rPr>
              <a:t>нагрев</a:t>
            </a:r>
            <a:endParaRPr lang="ru-RU" sz="1000" b="1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Увеличенный </a:t>
            </a:r>
            <a:r>
              <a:rPr lang="ru-RU" sz="1000" b="1" spc="-3" dirty="0">
                <a:latin typeface="Ubuntu Light"/>
                <a:cs typeface="Ubuntu Light"/>
              </a:rPr>
              <a:t>температурный диапазон – до </a:t>
            </a:r>
            <a:r>
              <a:rPr lang="ru-RU" sz="1000" b="1" spc="-3" dirty="0" smtClean="0">
                <a:latin typeface="Ubuntu Light"/>
                <a:cs typeface="Ubuntu Light"/>
              </a:rPr>
              <a:t>280</a:t>
            </a:r>
            <a:r>
              <a:rPr lang="ru-RU" sz="1000" b="1" spc="-3" baseline="30000" dirty="0" smtClean="0">
                <a:latin typeface="Ubuntu Light"/>
                <a:cs typeface="Ubuntu Light"/>
              </a:rPr>
              <a:t>о</a:t>
            </a:r>
            <a:r>
              <a:rPr lang="ru-RU" sz="1000" b="1" spc="-3" dirty="0" smtClean="0">
                <a:latin typeface="Ubuntu Light"/>
                <a:cs typeface="Ubuntu Light"/>
              </a:rPr>
              <a:t> </a:t>
            </a:r>
            <a:endParaRPr lang="ru-RU" sz="1000" b="1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>
                <a:latin typeface="Ubuntu Light"/>
                <a:cs typeface="Ubuntu Light"/>
              </a:rPr>
              <a:t>Функция конвекции</a:t>
            </a:r>
            <a:r>
              <a:rPr lang="ru-RU" sz="1000" spc="-3" dirty="0">
                <a:latin typeface="Ubuntu Light"/>
                <a:cs typeface="Ubuntu Light"/>
              </a:rPr>
              <a:t>, режим «гриль»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 smtClean="0">
                <a:latin typeface="Ubuntu Light"/>
                <a:cs typeface="Ubuntu Light"/>
              </a:rPr>
              <a:t> Тройное стекло дверцы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5 уровней </a:t>
            </a:r>
            <a:r>
              <a:rPr lang="ru-RU" sz="1000" b="1" spc="-3" dirty="0">
                <a:latin typeface="Ubuntu Light"/>
                <a:cs typeface="Ubuntu Light"/>
              </a:rPr>
              <a:t>размещения противней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>
                <a:latin typeface="Ubuntu Light"/>
                <a:cs typeface="Ubuntu Light"/>
              </a:rPr>
              <a:t>Боковые хромированные </a:t>
            </a:r>
            <a:r>
              <a:rPr lang="ru-RU" sz="1000" spc="-3" dirty="0" smtClean="0">
                <a:latin typeface="Ubuntu Light"/>
                <a:cs typeface="Ubuntu Light"/>
              </a:rPr>
              <a:t>решетки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Телескопические направляющие   </a:t>
            </a:r>
            <a:endParaRPr lang="ru-RU" sz="1000" b="1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Блокировка управления (защита детей)</a:t>
            </a:r>
            <a:endParaRPr lang="ru-RU" sz="1000" b="1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 smtClean="0">
                <a:latin typeface="Ubuntu Light"/>
                <a:cs typeface="Ubuntu Light"/>
              </a:rPr>
              <a:t>Система охлаждения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 smtClean="0">
                <a:latin typeface="Ubuntu Light"/>
                <a:cs typeface="Ubuntu Light"/>
              </a:rPr>
              <a:t>Вилка </a:t>
            </a:r>
            <a:r>
              <a:rPr lang="ru-RU" sz="1000" spc="-3" dirty="0">
                <a:latin typeface="Ubuntu Light"/>
                <a:cs typeface="Ubuntu Light"/>
              </a:rPr>
              <a:t>питания в комплекте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>
                <a:latin typeface="Ubuntu Light"/>
                <a:cs typeface="Ubuntu Light"/>
              </a:rPr>
              <a:t>Аксессуары в комплекте: </a:t>
            </a:r>
            <a:r>
              <a:rPr lang="ru-RU" sz="1000" spc="-3" dirty="0" smtClean="0">
                <a:latin typeface="Ubuntu Light"/>
                <a:cs typeface="Ubuntu Light"/>
              </a:rPr>
              <a:t>решетка, универсальный противень, </a:t>
            </a:r>
          </a:p>
          <a:p>
            <a:pPr marL="7701" marR="3081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</a:pPr>
            <a:r>
              <a:rPr lang="ru-RU" sz="1000" spc="-3" dirty="0" smtClean="0">
                <a:latin typeface="Ubuntu Light"/>
                <a:cs typeface="Ubuntu Light"/>
              </a:rPr>
              <a:t>дополнительный </a:t>
            </a:r>
            <a:r>
              <a:rPr lang="ru-RU" sz="1000" spc="-3" dirty="0">
                <a:latin typeface="Ubuntu Light"/>
                <a:cs typeface="Ubuntu Light"/>
              </a:rPr>
              <a:t>противень </a:t>
            </a:r>
          </a:p>
          <a:p>
            <a:pPr marL="7701" marR="3081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ru-RU" sz="1000" spc="-3" dirty="0" smtClean="0">
              <a:latin typeface="Ubuntu Light"/>
              <a:cs typeface="Ubuntu Light"/>
            </a:endParaRPr>
          </a:p>
          <a:p>
            <a:pPr marL="7701" marR="3081" defTabSz="914358">
              <a:spcBef>
                <a:spcPts val="100"/>
              </a:spcBef>
              <a:buClr>
                <a:prstClr val="black">
                  <a:lumMod val="50000"/>
                  <a:lumOff val="50000"/>
                </a:prstClr>
              </a:buClr>
            </a:pPr>
            <a:r>
              <a:rPr lang="ru-RU" sz="1000" spc="-3" dirty="0" smtClean="0">
                <a:latin typeface="Ubuntu Light"/>
                <a:cs typeface="Ubuntu Light"/>
              </a:rPr>
              <a:t>Размеры </a:t>
            </a:r>
            <a:r>
              <a:rPr lang="ru-RU" sz="1000" spc="-3" dirty="0">
                <a:latin typeface="Ubuntu Light"/>
                <a:cs typeface="Ubuntu Light"/>
              </a:rPr>
              <a:t>(</a:t>
            </a:r>
            <a:r>
              <a:rPr lang="ru-RU" sz="1000" spc="-3" dirty="0" err="1">
                <a:latin typeface="Ubuntu Light"/>
                <a:cs typeface="Ubuntu Light"/>
              </a:rPr>
              <a:t>ВхШхГ</a:t>
            </a:r>
            <a:r>
              <a:rPr lang="ru-RU" sz="1000" spc="-3" dirty="0">
                <a:latin typeface="Ubuntu Light"/>
                <a:cs typeface="Ubuntu Light"/>
              </a:rPr>
              <a:t>), мм: 600 х 595 х 550 , </a:t>
            </a:r>
            <a:r>
              <a:rPr lang="ru-RU" sz="1000" spc="-3" dirty="0" smtClean="0">
                <a:latin typeface="Ubuntu Light"/>
                <a:cs typeface="Ubuntu Light"/>
              </a:rPr>
              <a:t>номинальное </a:t>
            </a:r>
            <a:r>
              <a:rPr lang="ru-RU" sz="1000" spc="-3" dirty="0">
                <a:latin typeface="Ubuntu Light"/>
                <a:cs typeface="Ubuntu Light"/>
              </a:rPr>
              <a:t>энергопотребление </a:t>
            </a:r>
            <a:r>
              <a:rPr lang="ru-RU" sz="1000" spc="-3" dirty="0" smtClean="0">
                <a:latin typeface="Ubuntu Light"/>
                <a:cs typeface="Ubuntu Light"/>
              </a:rPr>
              <a:t>2,400 </a:t>
            </a:r>
            <a:r>
              <a:rPr lang="ru-RU" sz="1000" spc="-3" dirty="0">
                <a:latin typeface="Ubuntu Light"/>
                <a:cs typeface="Ubuntu Light"/>
              </a:rPr>
              <a:t>кВт</a:t>
            </a:r>
          </a:p>
          <a:p>
            <a:pPr marL="7701" marR="3081" defTabSz="914358">
              <a:spcBef>
                <a:spcPts val="461"/>
              </a:spcBef>
            </a:pPr>
            <a:r>
              <a:rPr lang="ru-RU" sz="1000" spc="-3" dirty="0" smtClean="0">
                <a:latin typeface="Ubuntu Light"/>
                <a:cs typeface="Ubuntu Light"/>
              </a:rPr>
              <a:t>Цвет</a:t>
            </a:r>
            <a:r>
              <a:rPr lang="ru-RU" sz="1000" spc="-3" dirty="0">
                <a:latin typeface="Ubuntu Light"/>
                <a:cs typeface="Ubuntu Light"/>
              </a:rPr>
              <a:t>: черное стекло, </a:t>
            </a:r>
            <a:r>
              <a:rPr lang="ru-RU" sz="1000" spc="-3" dirty="0" smtClean="0">
                <a:latin typeface="Ubuntu Light"/>
                <a:cs typeface="Ubuntu Light"/>
              </a:rPr>
              <a:t>нержавеющая сталь  </a:t>
            </a:r>
            <a:endParaRPr lang="ru-RU" sz="1000" spc="-3" dirty="0">
              <a:latin typeface="Ubuntu Light"/>
              <a:cs typeface="Ubuntu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14961" y="635151"/>
            <a:ext cx="476292" cy="5587280"/>
          </a:xfrm>
          <a:custGeom>
            <a:avLst/>
            <a:gdLst/>
            <a:ahLst/>
            <a:cxnLst/>
            <a:rect l="l" t="t" r="r" b="b"/>
            <a:pathLst>
              <a:path w="785494" h="9214485">
                <a:moveTo>
                  <a:pt x="0" y="9214379"/>
                </a:moveTo>
                <a:lnTo>
                  <a:pt x="785316" y="9214379"/>
                </a:lnTo>
                <a:lnTo>
                  <a:pt x="785316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solidFill>
            <a:srgbClr val="F2F0ED"/>
          </a:solidFill>
        </p:spPr>
        <p:txBody>
          <a:bodyPr wrap="square" lIns="0" tIns="0" rIns="0" bIns="0" rtlCol="0"/>
          <a:lstStyle/>
          <a:p>
            <a:pPr defTabSz="914358"/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521" y="596161"/>
            <a:ext cx="2793833" cy="344670"/>
          </a:xfrm>
          <a:prstGeom prst="rect">
            <a:avLst/>
          </a:prstGeom>
        </p:spPr>
        <p:txBody>
          <a:bodyPr vert="horz" wrap="square" lIns="0" tIns="8470" rIns="0" bIns="0" rtlCol="0">
            <a:spAutoFit/>
          </a:bodyPr>
          <a:lstStyle/>
          <a:p>
            <a:pPr marL="7701" defTabSz="914358">
              <a:spcBef>
                <a:spcPts val="67"/>
              </a:spcBef>
            </a:pPr>
            <a:r>
              <a:rPr lang="ru-RU" sz="1092" dirty="0">
                <a:solidFill>
                  <a:srgbClr val="BAB5AD"/>
                </a:solidFill>
                <a:latin typeface="Ubuntu"/>
                <a:cs typeface="Ubuntu"/>
              </a:rPr>
              <a:t>Новинки </a:t>
            </a:r>
            <a:r>
              <a:rPr lang="ru-RU" sz="1092" dirty="0" smtClean="0">
                <a:solidFill>
                  <a:srgbClr val="BAB5AD"/>
                </a:solidFill>
                <a:latin typeface="Ubuntu"/>
                <a:cs typeface="Ubuntu"/>
              </a:rPr>
              <a:t>коллекции. Каталог 2024 Духовые шкафы электрические</a:t>
            </a:r>
            <a:endParaRPr lang="ru-RU" sz="1092" dirty="0">
              <a:solidFill>
                <a:prstClr val="black"/>
              </a:solidFill>
              <a:latin typeface="Ubuntu"/>
              <a:cs typeface="Ubunt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09770" y="635151"/>
            <a:ext cx="829001" cy="226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/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11732951" y="6378095"/>
            <a:ext cx="294553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5403" defTabSz="914358">
              <a:lnSpc>
                <a:spcPts val="1304"/>
              </a:lnSpc>
            </a:pPr>
            <a:fld id="{81D60167-4931-47E6-BA6A-407CBD079E47}" type="slidenum">
              <a:rPr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marL="15403" defTabSz="914358">
                <a:lnSpc>
                  <a:spcPts val="1304"/>
                </a:lnSpc>
              </a:pPr>
              <a:t>2</a:t>
            </a:fld>
            <a:endParaRPr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945159" y="762211"/>
            <a:ext cx="8352185" cy="1094974"/>
          </a:xfrm>
          <a:prstGeom prst="rect">
            <a:avLst/>
          </a:prstGeom>
        </p:spPr>
        <p:txBody>
          <a:bodyPr vert="horz" wrap="square" lIns="0" tIns="234119" rIns="0" bIns="0" rtlCol="0">
            <a:spAutoFit/>
          </a:bodyPr>
          <a:lstStyle>
            <a:lvl1pPr>
              <a:defRPr sz="6600" b="1" i="0">
                <a:solidFill>
                  <a:schemeClr val="tx1"/>
                </a:solidFill>
                <a:latin typeface="Ubuntu"/>
                <a:ea typeface="+mj-ea"/>
                <a:cs typeface="Ubuntu"/>
              </a:defRPr>
            </a:lvl1pPr>
          </a:lstStyle>
          <a:p>
            <a:pPr marL="7701">
              <a:spcBef>
                <a:spcPts val="737"/>
              </a:spcBef>
            </a:pPr>
            <a:r>
              <a:rPr lang="ru-RU" sz="4002" kern="0" spc="-3" dirty="0">
                <a:solidFill>
                  <a:sysClr val="windowText" lastClr="000000"/>
                </a:solidFill>
              </a:rPr>
              <a:t>Электрический духовой шкаф</a:t>
            </a:r>
            <a:br>
              <a:rPr lang="ru-RU" sz="4002" kern="0" spc="-3" dirty="0">
                <a:solidFill>
                  <a:sysClr val="windowText" lastClr="000000"/>
                </a:solidFill>
              </a:rPr>
            </a:br>
            <a:r>
              <a:rPr lang="en-US" sz="1577" spc="9" dirty="0">
                <a:solidFill>
                  <a:srgbClr val="787A79"/>
                </a:solidFill>
              </a:rPr>
              <a:t>EO </a:t>
            </a:r>
            <a:r>
              <a:rPr lang="en-US" sz="1577" spc="9" dirty="0" smtClean="0">
                <a:solidFill>
                  <a:srgbClr val="787A79"/>
                </a:solidFill>
              </a:rPr>
              <a:t>637</a:t>
            </a:r>
            <a:r>
              <a:rPr lang="ru-RU" sz="1577" spc="9" dirty="0" smtClean="0">
                <a:solidFill>
                  <a:srgbClr val="787A79"/>
                </a:solidFill>
              </a:rPr>
              <a:t> </a:t>
            </a:r>
            <a:r>
              <a:rPr lang="en-US" sz="1577" spc="9" dirty="0" smtClean="0">
                <a:solidFill>
                  <a:srgbClr val="787A79"/>
                </a:solidFill>
              </a:rPr>
              <a:t>PX</a:t>
            </a:r>
            <a:endParaRPr lang="ru-RU" sz="1577" kern="0" spc="9" dirty="0">
              <a:solidFill>
                <a:srgbClr val="787A79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6" t="4718" r="24963" b="5419"/>
          <a:stretch/>
        </p:blipFill>
        <p:spPr>
          <a:xfrm>
            <a:off x="6751034" y="1851367"/>
            <a:ext cx="4414058" cy="43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/>
          <p:nvPr/>
        </p:nvSpPr>
        <p:spPr>
          <a:xfrm>
            <a:off x="945520" y="290481"/>
            <a:ext cx="2793833" cy="344670"/>
          </a:xfrm>
          <a:prstGeom prst="rect">
            <a:avLst/>
          </a:prstGeom>
        </p:spPr>
        <p:txBody>
          <a:bodyPr vert="horz" wrap="square" lIns="0" tIns="8470" rIns="0" bIns="0" rtlCol="0">
            <a:spAutoFit/>
          </a:bodyPr>
          <a:lstStyle/>
          <a:p>
            <a:pPr marL="7701" defTabSz="914358">
              <a:spcBef>
                <a:spcPts val="67"/>
              </a:spcBef>
            </a:pPr>
            <a:r>
              <a:rPr lang="ru-RU" sz="1092" dirty="0">
                <a:solidFill>
                  <a:srgbClr val="BAB5AD"/>
                </a:solidFill>
                <a:latin typeface="Ubuntu"/>
                <a:cs typeface="Ubuntu"/>
              </a:rPr>
              <a:t>Новинки </a:t>
            </a:r>
            <a:r>
              <a:rPr lang="ru-RU" sz="1092" dirty="0" smtClean="0">
                <a:solidFill>
                  <a:srgbClr val="BAB5AD"/>
                </a:solidFill>
                <a:latin typeface="Ubuntu"/>
                <a:cs typeface="Ubuntu"/>
              </a:rPr>
              <a:t>коллекции. Каталог 2024 Духовые шкафы электрические</a:t>
            </a:r>
            <a:endParaRPr lang="ru-RU" sz="1092" dirty="0">
              <a:solidFill>
                <a:prstClr val="black"/>
              </a:solidFill>
              <a:latin typeface="Ubuntu"/>
              <a:cs typeface="Ubuntu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14961" y="635151"/>
            <a:ext cx="476292" cy="5587280"/>
          </a:xfrm>
          <a:custGeom>
            <a:avLst/>
            <a:gdLst/>
            <a:ahLst/>
            <a:cxnLst/>
            <a:rect l="l" t="t" r="r" b="b"/>
            <a:pathLst>
              <a:path w="785494" h="9214485">
                <a:moveTo>
                  <a:pt x="0" y="9214379"/>
                </a:moveTo>
                <a:lnTo>
                  <a:pt x="785316" y="9214379"/>
                </a:lnTo>
                <a:lnTo>
                  <a:pt x="785316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solidFill>
            <a:srgbClr val="F2F0ED"/>
          </a:solidFill>
        </p:spPr>
        <p:txBody>
          <a:bodyPr wrap="square" lIns="0" tIns="0" rIns="0" bIns="0" rtlCol="0"/>
          <a:lstStyle/>
          <a:p>
            <a:pPr defTabSz="914358"/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10409770" y="635151"/>
            <a:ext cx="829001" cy="226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/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543120"/>
            <a:ext cx="8738062" cy="95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>
              <a:spcBef>
                <a:spcPts val="737"/>
              </a:spcBef>
            </a:pPr>
            <a:r>
              <a:rPr lang="ru-RU" sz="4002" b="1" kern="0" spc="-3" dirty="0">
                <a:solidFill>
                  <a:sysClr val="windowText" lastClr="000000"/>
                </a:solidFill>
                <a:latin typeface="Ubuntu"/>
                <a:ea typeface="+mj-ea"/>
                <a:cs typeface="Ubuntu"/>
              </a:rPr>
              <a:t>Электрический духовой шкаф</a:t>
            </a:r>
            <a:br>
              <a:rPr lang="ru-RU" sz="4002" b="1" kern="0" spc="-3" dirty="0">
                <a:solidFill>
                  <a:sysClr val="windowText" lastClr="000000"/>
                </a:solidFill>
                <a:latin typeface="Ubuntu"/>
                <a:ea typeface="+mj-ea"/>
                <a:cs typeface="Ubuntu"/>
              </a:rPr>
            </a:br>
            <a:r>
              <a:rPr lang="ru-RU" sz="1577" b="1" spc="9" dirty="0">
                <a:solidFill>
                  <a:srgbClr val="787A79"/>
                </a:solidFill>
                <a:latin typeface="Ubuntu"/>
                <a:ea typeface="+mj-ea"/>
                <a:cs typeface="Ubuntu"/>
              </a:rPr>
              <a:t>EO 637 </a:t>
            </a:r>
            <a:r>
              <a:rPr lang="ru-RU" sz="1577" b="1" spc="9" dirty="0" smtClean="0">
                <a:solidFill>
                  <a:srgbClr val="787A79"/>
                </a:solidFill>
                <a:latin typeface="Ubuntu"/>
                <a:ea typeface="+mj-ea"/>
                <a:cs typeface="Ubuntu"/>
              </a:rPr>
              <a:t>P</a:t>
            </a:r>
            <a:r>
              <a:rPr lang="en-US" sz="1577" b="1" spc="9" dirty="0">
                <a:solidFill>
                  <a:srgbClr val="787A79"/>
                </a:solidFill>
                <a:latin typeface="Ubuntu"/>
                <a:ea typeface="+mj-ea"/>
                <a:cs typeface="Ubuntu"/>
              </a:rPr>
              <a:t>B</a:t>
            </a:r>
            <a:endParaRPr lang="ru-RU" sz="1577" b="1" spc="9" dirty="0">
              <a:solidFill>
                <a:srgbClr val="787A79"/>
              </a:solidFill>
              <a:latin typeface="Ubuntu"/>
              <a:ea typeface="+mj-ea"/>
              <a:cs typeface="Ubuntu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945159" y="1851367"/>
            <a:ext cx="6040855" cy="4521858"/>
          </a:xfrm>
          <a:prstGeom prst="rect">
            <a:avLst/>
          </a:prstGeom>
        </p:spPr>
        <p:txBody>
          <a:bodyPr vert="horz" wrap="square" lIns="0" tIns="58526" rIns="0" bIns="0" rtlCol="0">
            <a:spAutoFit/>
          </a:bodyPr>
          <a:lstStyle/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Объем 72 л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Утапливаемые </a:t>
            </a:r>
            <a:r>
              <a:rPr lang="ru-RU" sz="1000" b="1" spc="-3" dirty="0">
                <a:latin typeface="Ubuntu Light"/>
                <a:cs typeface="Ubuntu Light"/>
              </a:rPr>
              <a:t>поворотные </a:t>
            </a:r>
            <a:r>
              <a:rPr lang="ru-RU" sz="1000" b="1" spc="-3" dirty="0" smtClean="0">
                <a:latin typeface="Ubuntu Light"/>
                <a:cs typeface="Ubuntu Light"/>
              </a:rPr>
              <a:t>регуляторы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Увеличенный </a:t>
            </a:r>
            <a:r>
              <a:rPr lang="en-US" sz="1000" b="1" spc="-3" dirty="0" smtClean="0">
                <a:latin typeface="Ubuntu Light"/>
                <a:cs typeface="Ubuntu Light"/>
              </a:rPr>
              <a:t>LED </a:t>
            </a:r>
            <a:r>
              <a:rPr lang="ru-RU" sz="1000" b="1" spc="-3" dirty="0" smtClean="0">
                <a:latin typeface="Ubuntu Light"/>
                <a:cs typeface="Ubuntu Light"/>
              </a:rPr>
              <a:t>дисплей </a:t>
            </a:r>
            <a:r>
              <a:rPr lang="en-US" sz="1000" spc="-3" dirty="0" smtClean="0">
                <a:solidFill>
                  <a:srgbClr val="FF0000"/>
                </a:solidFill>
                <a:latin typeface="Ubuntu Light"/>
                <a:cs typeface="Ubuntu Light"/>
              </a:rPr>
              <a:t>Snow White </a:t>
            </a:r>
            <a:endParaRPr lang="en-US" sz="1000" b="1" spc="-3" dirty="0" smtClean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Сенсорное </a:t>
            </a:r>
            <a:r>
              <a:rPr lang="ru-RU" sz="1000" b="1" spc="-3" dirty="0">
                <a:latin typeface="Ubuntu Light"/>
                <a:cs typeface="Ubuntu Light"/>
              </a:rPr>
              <a:t>управление таймером </a:t>
            </a:r>
            <a:r>
              <a:rPr lang="en-US" sz="1000" b="1" spc="-3" dirty="0" err="1" smtClean="0">
                <a:latin typeface="Ubuntu Light"/>
                <a:cs typeface="Ubuntu Light"/>
              </a:rPr>
              <a:t>TouchControl</a:t>
            </a:r>
            <a:r>
              <a:rPr lang="ru-RU" sz="1000" b="1" spc="-3" dirty="0" smtClean="0">
                <a:latin typeface="Ubuntu Light"/>
                <a:cs typeface="Ubuntu Light"/>
              </a:rPr>
              <a:t> 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Индикация дисплея белого цвета</a:t>
            </a:r>
            <a:endParaRPr lang="ru-RU" sz="1000" b="1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 smtClean="0">
                <a:latin typeface="Ubuntu Light"/>
                <a:cs typeface="Ubuntu Light"/>
              </a:rPr>
              <a:t>Электронный таймер, 24 часа</a:t>
            </a:r>
            <a:endParaRPr lang="ru-RU" sz="1000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en-US" sz="1000" b="1" spc="-3" dirty="0">
                <a:latin typeface="Ubuntu Light"/>
                <a:cs typeface="Ubuntu Light"/>
              </a:rPr>
              <a:t>8</a:t>
            </a:r>
            <a:r>
              <a:rPr lang="ru-RU" sz="1000" b="1" spc="-3" dirty="0" smtClean="0">
                <a:latin typeface="Ubuntu Light"/>
                <a:cs typeface="Ubuntu Light"/>
              </a:rPr>
              <a:t> режимов</a:t>
            </a:r>
            <a:r>
              <a:rPr lang="en-US" sz="1000" b="1" spc="-3" dirty="0" smtClean="0">
                <a:latin typeface="Ubuntu Light"/>
                <a:cs typeface="Ubuntu Light"/>
              </a:rPr>
              <a:t> </a:t>
            </a:r>
            <a:r>
              <a:rPr lang="ru-RU" sz="1000" spc="-3" dirty="0">
                <a:latin typeface="Ubuntu Light"/>
                <a:cs typeface="Ubuntu Light"/>
              </a:rPr>
              <a:t>функция конвекции, </a:t>
            </a:r>
            <a:r>
              <a:rPr lang="ru-RU" sz="1000" spc="-3" dirty="0">
                <a:solidFill>
                  <a:srgbClr val="FF0000"/>
                </a:solidFill>
                <a:latin typeface="Ubuntu Light"/>
                <a:cs typeface="Ubuntu Light"/>
              </a:rPr>
              <a:t>кольцевой </a:t>
            </a:r>
            <a:r>
              <a:rPr lang="ru-RU" sz="1000" spc="-3" dirty="0" smtClean="0">
                <a:solidFill>
                  <a:srgbClr val="FF0000"/>
                </a:solidFill>
                <a:latin typeface="Ubuntu Light"/>
                <a:cs typeface="Ubuntu Light"/>
              </a:rPr>
              <a:t>нагрев</a:t>
            </a:r>
            <a:endParaRPr lang="ru-RU" sz="1000" b="1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Увеличенный </a:t>
            </a:r>
            <a:r>
              <a:rPr lang="ru-RU" sz="1000" b="1" spc="-3" dirty="0">
                <a:latin typeface="Ubuntu Light"/>
                <a:cs typeface="Ubuntu Light"/>
              </a:rPr>
              <a:t>температурный диапазон – до </a:t>
            </a:r>
            <a:r>
              <a:rPr lang="ru-RU" sz="1000" b="1" spc="-3" dirty="0" smtClean="0">
                <a:latin typeface="Ubuntu Light"/>
                <a:cs typeface="Ubuntu Light"/>
              </a:rPr>
              <a:t>280</a:t>
            </a:r>
            <a:r>
              <a:rPr lang="ru-RU" sz="1000" b="1" spc="-3" baseline="30000" dirty="0" smtClean="0">
                <a:latin typeface="Ubuntu Light"/>
                <a:cs typeface="Ubuntu Light"/>
              </a:rPr>
              <a:t>о</a:t>
            </a:r>
            <a:r>
              <a:rPr lang="ru-RU" sz="1000" b="1" spc="-3" dirty="0" smtClean="0">
                <a:latin typeface="Ubuntu Light"/>
                <a:cs typeface="Ubuntu Light"/>
              </a:rPr>
              <a:t> </a:t>
            </a:r>
            <a:endParaRPr lang="ru-RU" sz="1000" b="1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>
                <a:latin typeface="Ubuntu Light"/>
                <a:cs typeface="Ubuntu Light"/>
              </a:rPr>
              <a:t>Функция конвекции</a:t>
            </a:r>
            <a:r>
              <a:rPr lang="ru-RU" sz="1000" spc="-3" dirty="0">
                <a:latin typeface="Ubuntu Light"/>
                <a:cs typeface="Ubuntu Light"/>
              </a:rPr>
              <a:t>, режим «гриль»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 smtClean="0">
                <a:latin typeface="Ubuntu Light"/>
                <a:cs typeface="Ubuntu Light"/>
              </a:rPr>
              <a:t> Тройное стекло дверцы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5 уровней </a:t>
            </a:r>
            <a:r>
              <a:rPr lang="ru-RU" sz="1000" b="1" spc="-3" dirty="0">
                <a:latin typeface="Ubuntu Light"/>
                <a:cs typeface="Ubuntu Light"/>
              </a:rPr>
              <a:t>размещения противней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>
                <a:latin typeface="Ubuntu Light"/>
                <a:cs typeface="Ubuntu Light"/>
              </a:rPr>
              <a:t>Боковые хромированные решетки </a:t>
            </a:r>
            <a:endParaRPr lang="ru-RU" sz="1000" spc="-3" dirty="0" smtClean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>
                <a:latin typeface="Ubuntu Light"/>
                <a:cs typeface="Ubuntu Light"/>
              </a:rPr>
              <a:t>Телескопические направляющие   </a:t>
            </a:r>
            <a:endParaRPr lang="ru-RU" sz="1000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Блокировка управления (защита детей)</a:t>
            </a:r>
            <a:endParaRPr lang="ru-RU" sz="1000" b="1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 smtClean="0">
                <a:latin typeface="Ubuntu Light"/>
                <a:cs typeface="Ubuntu Light"/>
              </a:rPr>
              <a:t>Система охлаждения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 smtClean="0">
                <a:latin typeface="Ubuntu Light"/>
                <a:cs typeface="Ubuntu Light"/>
              </a:rPr>
              <a:t>Вилка </a:t>
            </a:r>
            <a:r>
              <a:rPr lang="ru-RU" sz="1000" spc="-3" dirty="0">
                <a:latin typeface="Ubuntu Light"/>
                <a:cs typeface="Ubuntu Light"/>
              </a:rPr>
              <a:t>питания в комплекте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>
                <a:latin typeface="Ubuntu Light"/>
                <a:cs typeface="Ubuntu Light"/>
              </a:rPr>
              <a:t>Аксессуары в комплекте: </a:t>
            </a:r>
            <a:r>
              <a:rPr lang="ru-RU" sz="1000" spc="-3" dirty="0" smtClean="0">
                <a:latin typeface="Ubuntu Light"/>
                <a:cs typeface="Ubuntu Light"/>
              </a:rPr>
              <a:t>решетка, универсальный противень, </a:t>
            </a:r>
          </a:p>
          <a:p>
            <a:pPr marL="7701" marR="3081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</a:pPr>
            <a:r>
              <a:rPr lang="ru-RU" sz="1000" spc="-3" dirty="0" smtClean="0">
                <a:latin typeface="Ubuntu Light"/>
                <a:cs typeface="Ubuntu Light"/>
              </a:rPr>
              <a:t>дополнительный </a:t>
            </a:r>
            <a:r>
              <a:rPr lang="ru-RU" sz="1000" spc="-3" dirty="0">
                <a:latin typeface="Ubuntu Light"/>
                <a:cs typeface="Ubuntu Light"/>
              </a:rPr>
              <a:t>противень </a:t>
            </a:r>
          </a:p>
          <a:p>
            <a:pPr marL="7701" marR="3081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ru-RU" sz="1000" spc="-3" dirty="0" smtClean="0">
              <a:latin typeface="Ubuntu Light"/>
              <a:cs typeface="Ubuntu Light"/>
            </a:endParaRPr>
          </a:p>
          <a:p>
            <a:pPr marL="7701" marR="3081" defTabSz="914358">
              <a:spcBef>
                <a:spcPts val="100"/>
              </a:spcBef>
              <a:buClr>
                <a:prstClr val="black">
                  <a:lumMod val="50000"/>
                  <a:lumOff val="50000"/>
                </a:prstClr>
              </a:buClr>
            </a:pPr>
            <a:r>
              <a:rPr lang="ru-RU" sz="1000" spc="-3" dirty="0" smtClean="0">
                <a:latin typeface="Ubuntu Light"/>
                <a:cs typeface="Ubuntu Light"/>
              </a:rPr>
              <a:t>Размеры </a:t>
            </a:r>
            <a:r>
              <a:rPr lang="ru-RU" sz="1000" spc="-3" dirty="0">
                <a:latin typeface="Ubuntu Light"/>
                <a:cs typeface="Ubuntu Light"/>
              </a:rPr>
              <a:t>(</a:t>
            </a:r>
            <a:r>
              <a:rPr lang="ru-RU" sz="1000" spc="-3" dirty="0" err="1">
                <a:latin typeface="Ubuntu Light"/>
                <a:cs typeface="Ubuntu Light"/>
              </a:rPr>
              <a:t>ВхШхГ</a:t>
            </a:r>
            <a:r>
              <a:rPr lang="ru-RU" sz="1000" spc="-3" dirty="0">
                <a:latin typeface="Ubuntu Light"/>
                <a:cs typeface="Ubuntu Light"/>
              </a:rPr>
              <a:t>), мм: 600 х 595 х 550 , </a:t>
            </a:r>
            <a:r>
              <a:rPr lang="ru-RU" sz="1000" spc="-3" dirty="0" smtClean="0">
                <a:latin typeface="Ubuntu Light"/>
                <a:cs typeface="Ubuntu Light"/>
              </a:rPr>
              <a:t>номинальное </a:t>
            </a:r>
            <a:r>
              <a:rPr lang="ru-RU" sz="1000" spc="-3" dirty="0">
                <a:latin typeface="Ubuntu Light"/>
                <a:cs typeface="Ubuntu Light"/>
              </a:rPr>
              <a:t>энергопотребление </a:t>
            </a:r>
            <a:r>
              <a:rPr lang="ru-RU" sz="1000" spc="-3" dirty="0" smtClean="0">
                <a:latin typeface="Ubuntu Light"/>
                <a:cs typeface="Ubuntu Light"/>
              </a:rPr>
              <a:t>2,400 </a:t>
            </a:r>
            <a:r>
              <a:rPr lang="ru-RU" sz="1000" spc="-3" dirty="0">
                <a:latin typeface="Ubuntu Light"/>
                <a:cs typeface="Ubuntu Light"/>
              </a:rPr>
              <a:t>кВт</a:t>
            </a:r>
          </a:p>
          <a:p>
            <a:pPr marL="7701" marR="3081" defTabSz="914358">
              <a:spcBef>
                <a:spcPts val="461"/>
              </a:spcBef>
            </a:pPr>
            <a:r>
              <a:rPr lang="ru-RU" sz="1000" spc="-3" dirty="0" smtClean="0">
                <a:latin typeface="Ubuntu Light"/>
                <a:cs typeface="Ubuntu Light"/>
              </a:rPr>
              <a:t>Цвет</a:t>
            </a:r>
            <a:r>
              <a:rPr lang="ru-RU" sz="1000" spc="-3" dirty="0">
                <a:latin typeface="Ubuntu Light"/>
                <a:cs typeface="Ubuntu Light"/>
              </a:rPr>
              <a:t>: черное </a:t>
            </a:r>
            <a:r>
              <a:rPr lang="ru-RU" sz="1000" spc="-3" dirty="0" smtClean="0">
                <a:latin typeface="Ubuntu Light"/>
                <a:cs typeface="Ubuntu Light"/>
              </a:rPr>
              <a:t>стекло</a:t>
            </a:r>
            <a:endParaRPr lang="ru-RU" sz="1000" spc="-3" dirty="0">
              <a:latin typeface="Ubuntu Light"/>
              <a:cs typeface="Ubuntu Ligh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8" r="24356"/>
          <a:stretch/>
        </p:blipFill>
        <p:spPr>
          <a:xfrm>
            <a:off x="6367550" y="1392156"/>
            <a:ext cx="4680065" cy="50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7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11714961" y="635151"/>
            <a:ext cx="476292" cy="5587280"/>
          </a:xfrm>
          <a:custGeom>
            <a:avLst/>
            <a:gdLst/>
            <a:ahLst/>
            <a:cxnLst/>
            <a:rect l="l" t="t" r="r" b="b"/>
            <a:pathLst>
              <a:path w="785494" h="9214485">
                <a:moveTo>
                  <a:pt x="0" y="9214379"/>
                </a:moveTo>
                <a:lnTo>
                  <a:pt x="785316" y="9214379"/>
                </a:lnTo>
                <a:lnTo>
                  <a:pt x="785316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solidFill>
            <a:srgbClr val="F2F0ED"/>
          </a:solidFill>
        </p:spPr>
        <p:txBody>
          <a:bodyPr wrap="square" lIns="0" tIns="0" rIns="0" bIns="0" rtlCol="0"/>
          <a:lstStyle/>
          <a:p>
            <a:pPr defTabSz="914358"/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10409770" y="635151"/>
            <a:ext cx="829001" cy="226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58"/>
            <a:endParaRPr sz="109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520" y="290481"/>
            <a:ext cx="2793833" cy="344670"/>
          </a:xfrm>
          <a:prstGeom prst="rect">
            <a:avLst/>
          </a:prstGeom>
        </p:spPr>
        <p:txBody>
          <a:bodyPr vert="horz" wrap="square" lIns="0" tIns="8470" rIns="0" bIns="0" rtlCol="0">
            <a:spAutoFit/>
          </a:bodyPr>
          <a:lstStyle/>
          <a:p>
            <a:pPr marL="7701" defTabSz="914358">
              <a:spcBef>
                <a:spcPts val="67"/>
              </a:spcBef>
            </a:pPr>
            <a:r>
              <a:rPr lang="ru-RU" sz="1092" dirty="0">
                <a:solidFill>
                  <a:srgbClr val="BAB5AD"/>
                </a:solidFill>
                <a:latin typeface="Ubuntu"/>
                <a:cs typeface="Ubuntu"/>
              </a:rPr>
              <a:t>Новинки </a:t>
            </a:r>
            <a:r>
              <a:rPr lang="ru-RU" sz="1092" dirty="0" smtClean="0">
                <a:solidFill>
                  <a:srgbClr val="BAB5AD"/>
                </a:solidFill>
                <a:latin typeface="Ubuntu"/>
                <a:cs typeface="Ubuntu"/>
              </a:rPr>
              <a:t>коллекции. Каталог 2024 Духовые шкафы электрические</a:t>
            </a:r>
            <a:endParaRPr lang="ru-RU" sz="1092" dirty="0">
              <a:solidFill>
                <a:prstClr val="black"/>
              </a:solidFill>
              <a:latin typeface="Ubuntu"/>
              <a:cs typeface="Ubuntu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5520" y="635452"/>
            <a:ext cx="7905947" cy="1656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2" b="1" kern="0" spc="-3" dirty="0">
                <a:solidFill>
                  <a:sysClr val="windowText" lastClr="000000"/>
                </a:solidFill>
                <a:latin typeface="Ubuntu"/>
                <a:ea typeface="+mj-ea"/>
                <a:cs typeface="Ubuntu"/>
              </a:rPr>
              <a:t>Электрический духовой </a:t>
            </a:r>
            <a:r>
              <a:rPr lang="ru-RU" sz="4002" b="1" kern="0" spc="-3" dirty="0" smtClean="0">
                <a:solidFill>
                  <a:sysClr val="windowText" lastClr="000000"/>
                </a:solidFill>
                <a:latin typeface="Ubuntu"/>
                <a:ea typeface="+mj-ea"/>
                <a:cs typeface="Ubuntu"/>
              </a:rPr>
              <a:t>шкаф</a:t>
            </a:r>
          </a:p>
          <a:p>
            <a:pPr marL="7701">
              <a:spcBef>
                <a:spcPts val="737"/>
              </a:spcBef>
            </a:pPr>
            <a:r>
              <a:rPr lang="en-US" sz="1577" b="1" spc="9" dirty="0">
                <a:solidFill>
                  <a:srgbClr val="787A79"/>
                </a:solidFill>
                <a:latin typeface="Ubuntu"/>
                <a:ea typeface="+mj-ea"/>
                <a:cs typeface="Ubuntu"/>
              </a:rPr>
              <a:t>EO 637 </a:t>
            </a:r>
            <a:r>
              <a:rPr lang="en-US" sz="1577" b="1" spc="9" dirty="0" smtClean="0">
                <a:solidFill>
                  <a:srgbClr val="787A79"/>
                </a:solidFill>
                <a:latin typeface="Ubuntu"/>
                <a:ea typeface="+mj-ea"/>
                <a:cs typeface="Ubuntu"/>
              </a:rPr>
              <a:t>PW</a:t>
            </a:r>
            <a:endParaRPr lang="en-US" sz="1577" b="1" spc="9" dirty="0">
              <a:solidFill>
                <a:srgbClr val="787A79"/>
              </a:solidFill>
              <a:latin typeface="Ubuntu"/>
              <a:ea typeface="+mj-ea"/>
              <a:cs typeface="Ubuntu"/>
            </a:endParaRPr>
          </a:p>
          <a:p>
            <a:endParaRPr lang="ru-RU" sz="4002" b="1" kern="0" spc="-3" dirty="0">
              <a:solidFill>
                <a:sysClr val="windowText" lastClr="000000"/>
              </a:solidFill>
              <a:latin typeface="Ubuntu"/>
              <a:ea typeface="+mj-ea"/>
              <a:cs typeface="Ubuntu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945159" y="1851367"/>
            <a:ext cx="6040855" cy="4521858"/>
          </a:xfrm>
          <a:prstGeom prst="rect">
            <a:avLst/>
          </a:prstGeom>
        </p:spPr>
        <p:txBody>
          <a:bodyPr vert="horz" wrap="square" lIns="0" tIns="58526" rIns="0" bIns="0" rtlCol="0">
            <a:spAutoFit/>
          </a:bodyPr>
          <a:lstStyle/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Объем 72 л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Утапливаемые </a:t>
            </a:r>
            <a:r>
              <a:rPr lang="ru-RU" sz="1000" b="1" spc="-3" dirty="0">
                <a:latin typeface="Ubuntu Light"/>
                <a:cs typeface="Ubuntu Light"/>
              </a:rPr>
              <a:t>поворотные </a:t>
            </a:r>
            <a:r>
              <a:rPr lang="ru-RU" sz="1000" b="1" spc="-3" dirty="0" smtClean="0">
                <a:latin typeface="Ubuntu Light"/>
                <a:cs typeface="Ubuntu Light"/>
              </a:rPr>
              <a:t>регуляторы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Увеличенный </a:t>
            </a:r>
            <a:r>
              <a:rPr lang="en-US" sz="1000" b="1" spc="-3" dirty="0" smtClean="0">
                <a:latin typeface="Ubuntu Light"/>
                <a:cs typeface="Ubuntu Light"/>
              </a:rPr>
              <a:t>LED </a:t>
            </a:r>
            <a:r>
              <a:rPr lang="ru-RU" sz="1000" b="1" spc="-3" dirty="0" smtClean="0">
                <a:latin typeface="Ubuntu Light"/>
                <a:cs typeface="Ubuntu Light"/>
              </a:rPr>
              <a:t>дисплей </a:t>
            </a:r>
            <a:r>
              <a:rPr lang="en-US" sz="1000" spc="-3" dirty="0" smtClean="0">
                <a:solidFill>
                  <a:srgbClr val="FF0000"/>
                </a:solidFill>
                <a:latin typeface="Ubuntu Light"/>
                <a:cs typeface="Ubuntu Light"/>
              </a:rPr>
              <a:t>Snow White </a:t>
            </a:r>
            <a:endParaRPr lang="en-US" sz="1000" b="1" spc="-3" dirty="0" smtClean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Сенсорное </a:t>
            </a:r>
            <a:r>
              <a:rPr lang="ru-RU" sz="1000" b="1" spc="-3" dirty="0">
                <a:latin typeface="Ubuntu Light"/>
                <a:cs typeface="Ubuntu Light"/>
              </a:rPr>
              <a:t>управление таймером </a:t>
            </a:r>
            <a:r>
              <a:rPr lang="en-US" sz="1000" b="1" spc="-3" dirty="0" err="1" smtClean="0">
                <a:latin typeface="Ubuntu Light"/>
                <a:cs typeface="Ubuntu Light"/>
              </a:rPr>
              <a:t>TouchControl</a:t>
            </a:r>
            <a:r>
              <a:rPr lang="ru-RU" sz="1000" b="1" spc="-3" dirty="0" smtClean="0">
                <a:latin typeface="Ubuntu Light"/>
                <a:cs typeface="Ubuntu Light"/>
              </a:rPr>
              <a:t> 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Индикация дисплея белого цвета</a:t>
            </a:r>
            <a:endParaRPr lang="ru-RU" sz="1000" b="1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 smtClean="0">
                <a:latin typeface="Ubuntu Light"/>
                <a:cs typeface="Ubuntu Light"/>
              </a:rPr>
              <a:t>Электронный таймер, 24 часа</a:t>
            </a:r>
            <a:endParaRPr lang="ru-RU" sz="1000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en-US" sz="1000" b="1" spc="-3" dirty="0">
                <a:latin typeface="Ubuntu Light"/>
                <a:cs typeface="Ubuntu Light"/>
              </a:rPr>
              <a:t>8</a:t>
            </a:r>
            <a:r>
              <a:rPr lang="ru-RU" sz="1000" b="1" spc="-3" dirty="0" smtClean="0">
                <a:latin typeface="Ubuntu Light"/>
                <a:cs typeface="Ubuntu Light"/>
              </a:rPr>
              <a:t> режимов</a:t>
            </a:r>
            <a:r>
              <a:rPr lang="en-US" sz="1000" b="1" spc="-3" dirty="0" smtClean="0">
                <a:latin typeface="Ubuntu Light"/>
                <a:cs typeface="Ubuntu Light"/>
              </a:rPr>
              <a:t> </a:t>
            </a:r>
            <a:r>
              <a:rPr lang="ru-RU" sz="1000" spc="-3" dirty="0">
                <a:latin typeface="Ubuntu Light"/>
                <a:cs typeface="Ubuntu Light"/>
              </a:rPr>
              <a:t>функция конвекции, </a:t>
            </a:r>
            <a:r>
              <a:rPr lang="ru-RU" sz="1000" spc="-3" dirty="0">
                <a:solidFill>
                  <a:srgbClr val="FF0000"/>
                </a:solidFill>
                <a:latin typeface="Ubuntu Light"/>
                <a:cs typeface="Ubuntu Light"/>
              </a:rPr>
              <a:t>кольцевой </a:t>
            </a:r>
            <a:r>
              <a:rPr lang="ru-RU" sz="1000" spc="-3" dirty="0" smtClean="0">
                <a:solidFill>
                  <a:srgbClr val="FF0000"/>
                </a:solidFill>
                <a:latin typeface="Ubuntu Light"/>
                <a:cs typeface="Ubuntu Light"/>
              </a:rPr>
              <a:t>нагрев</a:t>
            </a:r>
            <a:endParaRPr lang="ru-RU" sz="1000" b="1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Увеличенный </a:t>
            </a:r>
            <a:r>
              <a:rPr lang="ru-RU" sz="1000" b="1" spc="-3" dirty="0">
                <a:latin typeface="Ubuntu Light"/>
                <a:cs typeface="Ubuntu Light"/>
              </a:rPr>
              <a:t>температурный диапазон – до </a:t>
            </a:r>
            <a:r>
              <a:rPr lang="ru-RU" sz="1000" b="1" spc="-3" dirty="0" smtClean="0">
                <a:latin typeface="Ubuntu Light"/>
                <a:cs typeface="Ubuntu Light"/>
              </a:rPr>
              <a:t>280</a:t>
            </a:r>
            <a:r>
              <a:rPr lang="ru-RU" sz="1000" b="1" spc="-3" baseline="30000" dirty="0" smtClean="0">
                <a:latin typeface="Ubuntu Light"/>
                <a:cs typeface="Ubuntu Light"/>
              </a:rPr>
              <a:t>о</a:t>
            </a:r>
            <a:r>
              <a:rPr lang="ru-RU" sz="1000" b="1" spc="-3" dirty="0" smtClean="0">
                <a:latin typeface="Ubuntu Light"/>
                <a:cs typeface="Ubuntu Light"/>
              </a:rPr>
              <a:t> </a:t>
            </a:r>
            <a:endParaRPr lang="ru-RU" sz="1000" b="1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>
                <a:latin typeface="Ubuntu Light"/>
                <a:cs typeface="Ubuntu Light"/>
              </a:rPr>
              <a:t>Функция конвекции</a:t>
            </a:r>
            <a:r>
              <a:rPr lang="ru-RU" sz="1000" spc="-3" dirty="0">
                <a:latin typeface="Ubuntu Light"/>
                <a:cs typeface="Ubuntu Light"/>
              </a:rPr>
              <a:t>, режим «гриль»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 smtClean="0">
                <a:latin typeface="Ubuntu Light"/>
                <a:cs typeface="Ubuntu Light"/>
              </a:rPr>
              <a:t> Тройное стекло дверцы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5 уровней </a:t>
            </a:r>
            <a:r>
              <a:rPr lang="ru-RU" sz="1000" b="1" spc="-3" dirty="0">
                <a:latin typeface="Ubuntu Light"/>
                <a:cs typeface="Ubuntu Light"/>
              </a:rPr>
              <a:t>размещения противней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>
                <a:latin typeface="Ubuntu Light"/>
                <a:cs typeface="Ubuntu Light"/>
              </a:rPr>
              <a:t>Боковые хромированные решетки </a:t>
            </a:r>
            <a:endParaRPr lang="ru-RU" sz="1000" spc="-3" dirty="0" smtClean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>
                <a:latin typeface="Ubuntu Light"/>
                <a:cs typeface="Ubuntu Light"/>
              </a:rPr>
              <a:t>Телескопические направляющие   </a:t>
            </a:r>
            <a:endParaRPr lang="ru-RU" sz="1000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b="1" spc="-3" dirty="0" smtClean="0">
                <a:latin typeface="Ubuntu Light"/>
                <a:cs typeface="Ubuntu Light"/>
              </a:rPr>
              <a:t>Блокировка управления (</a:t>
            </a:r>
            <a:r>
              <a:rPr lang="ru-RU" sz="1000" b="1" spc="-3" smtClean="0">
                <a:latin typeface="Ubuntu Light"/>
                <a:cs typeface="Ubuntu Light"/>
              </a:rPr>
              <a:t>защита детей</a:t>
            </a:r>
            <a:r>
              <a:rPr lang="ru-RU" sz="1000" b="1" spc="-3" dirty="0" smtClean="0">
                <a:latin typeface="Ubuntu Light"/>
                <a:cs typeface="Ubuntu Light"/>
              </a:rPr>
              <a:t>)</a:t>
            </a:r>
            <a:endParaRPr lang="ru-RU" sz="1000" b="1" spc="-3" dirty="0">
              <a:latin typeface="Ubuntu Light"/>
              <a:cs typeface="Ubuntu Light"/>
            </a:endParaRP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 smtClean="0">
                <a:latin typeface="Ubuntu Light"/>
                <a:cs typeface="Ubuntu Light"/>
              </a:rPr>
              <a:t>Система охлаждения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 smtClean="0">
                <a:latin typeface="Ubuntu Light"/>
                <a:cs typeface="Ubuntu Light"/>
              </a:rPr>
              <a:t>Вилка </a:t>
            </a:r>
            <a:r>
              <a:rPr lang="ru-RU" sz="1000" spc="-3" dirty="0">
                <a:latin typeface="Ubuntu Light"/>
                <a:cs typeface="Ubuntu Light"/>
              </a:rPr>
              <a:t>питания в комплекте</a:t>
            </a:r>
          </a:p>
          <a:p>
            <a:pPr marL="215626" marR="3081" indent="-207925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ru-RU" sz="1000" spc="-3" dirty="0">
                <a:latin typeface="Ubuntu Light"/>
                <a:cs typeface="Ubuntu Light"/>
              </a:rPr>
              <a:t>Аксессуары в комплекте: </a:t>
            </a:r>
            <a:r>
              <a:rPr lang="ru-RU" sz="1000" spc="-3" dirty="0" smtClean="0">
                <a:latin typeface="Ubuntu Light"/>
                <a:cs typeface="Ubuntu Light"/>
              </a:rPr>
              <a:t>решетка, универсальный противень, </a:t>
            </a:r>
          </a:p>
          <a:p>
            <a:pPr marL="7701" marR="3081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</a:pPr>
            <a:r>
              <a:rPr lang="ru-RU" sz="1000" spc="-3" dirty="0" smtClean="0">
                <a:latin typeface="Ubuntu Light"/>
                <a:cs typeface="Ubuntu Light"/>
              </a:rPr>
              <a:t>дополнительный </a:t>
            </a:r>
            <a:r>
              <a:rPr lang="ru-RU" sz="1000" spc="-3" dirty="0">
                <a:latin typeface="Ubuntu Light"/>
                <a:cs typeface="Ubuntu Light"/>
              </a:rPr>
              <a:t>противень </a:t>
            </a:r>
          </a:p>
          <a:p>
            <a:pPr marL="7701" marR="3081" defTabSz="914358">
              <a:spcBef>
                <a:spcPts val="461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ru-RU" sz="1000" spc="-3" dirty="0" smtClean="0">
              <a:latin typeface="Ubuntu Light"/>
              <a:cs typeface="Ubuntu Light"/>
            </a:endParaRPr>
          </a:p>
          <a:p>
            <a:pPr marL="7701" marR="3081" defTabSz="914358">
              <a:spcBef>
                <a:spcPts val="100"/>
              </a:spcBef>
              <a:buClr>
                <a:prstClr val="black">
                  <a:lumMod val="50000"/>
                  <a:lumOff val="50000"/>
                </a:prstClr>
              </a:buClr>
            </a:pPr>
            <a:r>
              <a:rPr lang="ru-RU" sz="1000" spc="-3" dirty="0" smtClean="0">
                <a:latin typeface="Ubuntu Light"/>
                <a:cs typeface="Ubuntu Light"/>
              </a:rPr>
              <a:t>Размеры </a:t>
            </a:r>
            <a:r>
              <a:rPr lang="ru-RU" sz="1000" spc="-3" dirty="0">
                <a:latin typeface="Ubuntu Light"/>
                <a:cs typeface="Ubuntu Light"/>
              </a:rPr>
              <a:t>(</a:t>
            </a:r>
            <a:r>
              <a:rPr lang="ru-RU" sz="1000" spc="-3" dirty="0" err="1">
                <a:latin typeface="Ubuntu Light"/>
                <a:cs typeface="Ubuntu Light"/>
              </a:rPr>
              <a:t>ВхШхГ</a:t>
            </a:r>
            <a:r>
              <a:rPr lang="ru-RU" sz="1000" spc="-3" dirty="0">
                <a:latin typeface="Ubuntu Light"/>
                <a:cs typeface="Ubuntu Light"/>
              </a:rPr>
              <a:t>), мм: 600 х 595 х 550 , </a:t>
            </a:r>
            <a:r>
              <a:rPr lang="ru-RU" sz="1000" spc="-3" dirty="0" smtClean="0">
                <a:latin typeface="Ubuntu Light"/>
                <a:cs typeface="Ubuntu Light"/>
              </a:rPr>
              <a:t>номинальное </a:t>
            </a:r>
            <a:r>
              <a:rPr lang="ru-RU" sz="1000" spc="-3" dirty="0">
                <a:latin typeface="Ubuntu Light"/>
                <a:cs typeface="Ubuntu Light"/>
              </a:rPr>
              <a:t>энергопотребление </a:t>
            </a:r>
            <a:r>
              <a:rPr lang="ru-RU" sz="1000" spc="-3" dirty="0" smtClean="0">
                <a:latin typeface="Ubuntu Light"/>
                <a:cs typeface="Ubuntu Light"/>
              </a:rPr>
              <a:t>2,400 </a:t>
            </a:r>
            <a:r>
              <a:rPr lang="ru-RU" sz="1000" spc="-3" dirty="0">
                <a:latin typeface="Ubuntu Light"/>
                <a:cs typeface="Ubuntu Light"/>
              </a:rPr>
              <a:t>кВт</a:t>
            </a:r>
          </a:p>
          <a:p>
            <a:pPr marL="7701" marR="3081" defTabSz="914358">
              <a:spcBef>
                <a:spcPts val="461"/>
              </a:spcBef>
            </a:pPr>
            <a:r>
              <a:rPr lang="ru-RU" sz="1000" spc="-3" dirty="0" smtClean="0">
                <a:latin typeface="Ubuntu Light"/>
                <a:cs typeface="Ubuntu Light"/>
              </a:rPr>
              <a:t>Цвет</a:t>
            </a:r>
            <a:r>
              <a:rPr lang="ru-RU" sz="1000" spc="-3" dirty="0">
                <a:latin typeface="Ubuntu Light"/>
                <a:cs typeface="Ubuntu Light"/>
              </a:rPr>
              <a:t>: </a:t>
            </a:r>
            <a:r>
              <a:rPr lang="ru-RU" sz="1000" spc="-3" dirty="0" smtClean="0">
                <a:latin typeface="Ubuntu Light"/>
                <a:cs typeface="Ubuntu Light"/>
              </a:rPr>
              <a:t>Белое стекло</a:t>
            </a:r>
            <a:endParaRPr lang="ru-RU" sz="1000" spc="-3" dirty="0">
              <a:latin typeface="Ubuntu Light"/>
              <a:cs typeface="Ubuntu Ligh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4" r="25269"/>
          <a:stretch/>
        </p:blipFill>
        <p:spPr>
          <a:xfrm>
            <a:off x="6625244" y="1539878"/>
            <a:ext cx="4417380" cy="50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42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359</Words>
  <Application>Microsoft Office PowerPoint</Application>
  <PresentationFormat>Широкоэкранный</PresentationFormat>
  <Paragraphs>74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Ubuntu</vt:lpstr>
      <vt:lpstr>Ubuntu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Зудина Ирина</cp:lastModifiedBy>
  <cp:revision>53</cp:revision>
  <dcterms:created xsi:type="dcterms:W3CDTF">2022-08-29T12:54:58Z</dcterms:created>
  <dcterms:modified xsi:type="dcterms:W3CDTF">2024-04-05T11:45:00Z</dcterms:modified>
</cp:coreProperties>
</file>